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5"/>
  </p:notesMasterIdLst>
  <p:sldIdLst>
    <p:sldId id="256" r:id="rId2"/>
    <p:sldId id="257" r:id="rId3"/>
    <p:sldId id="259" r:id="rId4"/>
    <p:sldId id="258" r:id="rId5"/>
    <p:sldId id="263" r:id="rId6"/>
    <p:sldId id="264" r:id="rId7"/>
    <p:sldId id="262" r:id="rId8"/>
    <p:sldId id="261" r:id="rId9"/>
    <p:sldId id="260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6" r:id="rId40"/>
    <p:sldId id="297" r:id="rId41"/>
    <p:sldId id="298" r:id="rId42"/>
    <p:sldId id="299" r:id="rId43"/>
    <p:sldId id="300" r:id="rId44"/>
    <p:sldId id="301" r:id="rId45"/>
    <p:sldId id="303" r:id="rId46"/>
    <p:sldId id="304" r:id="rId47"/>
    <p:sldId id="305" r:id="rId48"/>
    <p:sldId id="306" r:id="rId49"/>
    <p:sldId id="307" r:id="rId50"/>
    <p:sldId id="308" r:id="rId51"/>
    <p:sldId id="302" r:id="rId52"/>
    <p:sldId id="294" r:id="rId53"/>
    <p:sldId id="295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4327" autoAdjust="0"/>
  </p:normalViewPr>
  <p:slideViewPr>
    <p:cSldViewPr snapToGrid="0">
      <p:cViewPr varScale="1">
        <p:scale>
          <a:sx n="98" d="100"/>
          <a:sy n="98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9EDE2-D057-46F0-A5FD-EBC64001CD9A}" type="datetimeFigureOut">
              <a:rPr lang="en-CA" smtClean="0"/>
              <a:t>2014-02-04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A86CE-06A1-4512-A261-40594599A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59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86CE-06A1-4512-A261-40594599A7DE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4769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Prescription</a:t>
            </a:r>
            <a:r>
              <a:rPr lang="en-CA" baseline="0" dirty="0" smtClean="0"/>
              <a:t> Received: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Phone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Fax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Patient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Familiar patient and physician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Do I have a history with the physician and the patient.</a:t>
            </a:r>
            <a:r>
              <a:rPr lang="en-CA" baseline="0" dirty="0" smtClean="0"/>
              <a:t>    If I don’t my “</a:t>
            </a:r>
            <a:r>
              <a:rPr lang="en-CA" baseline="0" dirty="0" err="1" smtClean="0"/>
              <a:t>Fraudar</a:t>
            </a:r>
            <a:r>
              <a:rPr lang="en-CA" baseline="0" dirty="0" smtClean="0"/>
              <a:t>” goes off.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I look at the patient’s file: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Have they had opioids before?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Does this make sense (dose and quantity)? (tip use normal quantities unless you inform pharmacists.  “I only write for quantities ending in 3.” 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Dose in the right range based on patient’s history?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 smtClean="0"/>
              <a:t>I think</a:t>
            </a:r>
            <a:r>
              <a:rPr lang="en-CA" baseline="0" dirty="0" smtClean="0"/>
              <a:t> about the physician’s history?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Have they used this before?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Does the quantity make sense?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Could this be a forgery?</a:t>
            </a:r>
            <a:endParaRPr lang="en-CA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What does my gut</a:t>
            </a:r>
            <a:r>
              <a:rPr lang="en-CA" baseline="0" dirty="0" smtClean="0"/>
              <a:t> tell me?  Look at the patient.  Everything seem ok.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86CE-06A1-4512-A261-40594599A7D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3812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Part-fills – no transfer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86CE-06A1-4512-A261-40594599A7D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807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Discuss: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Name</a:t>
            </a:r>
            <a:r>
              <a:rPr lang="en-CA" baseline="0" dirty="0" smtClean="0"/>
              <a:t> and date – No short forms, full dates and NO post dating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ID</a:t>
            </a:r>
            <a:endParaRPr lang="en-CA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Ontario Health Card or other health card issued by a Province or Territory in Canada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Valid Driver’s Licence or Temporary Driver’s Licence (issued by Ontario or other jurisdiction)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Ontario Photo Card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Birth Certificate from a Canadian province or territory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Government-issued Employee Identification Card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Ontario Outdoors Card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BYID (age of majority card)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Certificate of Indian Status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Valid Passport – Canadian or other country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Certificate of Canadian Citizenship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Canadian Immigration Identification Card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Permanent Resident Card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Old Age Security Identification Card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Canadian Armed Forces Identification Card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Royal Canadian Mounted Police/Provincial/Municipal Police Identification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Firearms Possession and Acquisition Licence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 smtClean="0"/>
              <a:t>Drug and sig</a:t>
            </a:r>
            <a:endParaRPr lang="en-CA" baseline="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Prefer writing brand – Easily can tell what you want – MS </a:t>
            </a:r>
            <a:r>
              <a:rPr lang="en-CA" baseline="0" dirty="0" err="1" smtClean="0"/>
              <a:t>contin</a:t>
            </a:r>
            <a:r>
              <a:rPr lang="en-CA" baseline="0" dirty="0" smtClean="0"/>
              <a:t> and M-</a:t>
            </a:r>
            <a:r>
              <a:rPr lang="en-CA" baseline="0" dirty="0" err="1" smtClean="0"/>
              <a:t>eslon</a:t>
            </a:r>
            <a:r>
              <a:rPr lang="en-CA" baseline="0" dirty="0" smtClean="0"/>
              <a:t>, brands of tramadol CR, </a:t>
            </a:r>
            <a:r>
              <a:rPr lang="en-CA" baseline="0" dirty="0" err="1" smtClean="0"/>
              <a:t>Hydromorph</a:t>
            </a:r>
            <a:r>
              <a:rPr lang="en-CA" baseline="0" dirty="0" smtClean="0"/>
              <a:t> </a:t>
            </a:r>
            <a:r>
              <a:rPr lang="en-CA" baseline="0" dirty="0" err="1" smtClean="0"/>
              <a:t>contin</a:t>
            </a:r>
            <a:r>
              <a:rPr lang="en-CA" baseline="0" dirty="0" smtClean="0"/>
              <a:t>/</a:t>
            </a:r>
            <a:r>
              <a:rPr lang="en-CA" baseline="0" dirty="0" err="1" smtClean="0"/>
              <a:t>jurnista</a:t>
            </a:r>
            <a:r>
              <a:rPr lang="en-CA" baseline="0" dirty="0" smtClean="0"/>
              <a:t>, Generic oxycodone CR/Oxyneo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NEVER use as directed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dirty="0" smtClean="0"/>
              <a:t>Quantities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dirty="0" smtClean="0"/>
              <a:t>Number</a:t>
            </a:r>
            <a:r>
              <a:rPr lang="en-CA" baseline="0" dirty="0" smtClean="0"/>
              <a:t> and written with or without roman numerals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DON’T write for 1/12, 1/52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Signature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Full, NOT computer generated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Refills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Not valid – so don’t even think about it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86CE-06A1-4512-A261-40594599A7DE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87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Ancaster-Dundas</a:t>
            </a:r>
            <a:r>
              <a:rPr lang="en-CA" baseline="0" dirty="0" smtClean="0"/>
              <a:t>, Physician-Pharmacist Collaboration Project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86CE-06A1-4512-A261-40594599A7DE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8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EMRs</a:t>
            </a:r>
            <a:r>
              <a:rPr lang="en-CA" baseline="0" dirty="0" smtClean="0"/>
              <a:t> make it very easy for physicians but very easy to fax same RX to multiple pharmacies.</a:t>
            </a:r>
          </a:p>
          <a:p>
            <a:endParaRPr lang="en-CA" baseline="0" dirty="0" smtClean="0"/>
          </a:p>
          <a:p>
            <a:r>
              <a:rPr lang="en-CA" baseline="0" dirty="0" smtClean="0"/>
              <a:t>I love faxed scripts but here are some issues. 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86CE-06A1-4512-A261-40594599A7DE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67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Brent Fraser - </a:t>
            </a:r>
            <a:r>
              <a:rPr lang="en-US" dirty="0" smtClean="0"/>
              <a:t>Director at Ministry of Health and Long-Term Care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86CE-06A1-4512-A261-40594599A7DE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819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</a:t>
            </a:r>
            <a:r>
              <a:rPr lang="en-US" baseline="0" dirty="0" smtClean="0"/>
              <a:t> Fraser 0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A86CE-06A1-4512-A261-40594599A7DE}" type="slidenum">
              <a:rPr lang="en-CA" smtClean="0"/>
              <a:t>50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152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04-Feb-14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meanddate.com/dat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mailto:boivin.mike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Working Together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Improving Chronic Pain Management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333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We have to do better</a:t>
            </a:r>
          </a:p>
          <a:p>
            <a:pPr lvl="1"/>
            <a:r>
              <a:rPr lang="en-CA" dirty="0" smtClean="0"/>
              <a:t>Beneficial for physicians, pharmacists and most importantly the patient</a:t>
            </a:r>
          </a:p>
          <a:p>
            <a:r>
              <a:rPr lang="en-CA" dirty="0" smtClean="0"/>
              <a:t>Can’t make each other wait</a:t>
            </a:r>
          </a:p>
          <a:p>
            <a:pPr lvl="1"/>
            <a:r>
              <a:rPr lang="en-CA" dirty="0" smtClean="0"/>
              <a:t>Real-time</a:t>
            </a:r>
            <a:r>
              <a:rPr lang="en-CA" dirty="0"/>
              <a:t> </a:t>
            </a:r>
            <a:r>
              <a:rPr lang="en-CA" dirty="0" smtClean="0"/>
              <a:t>– Patient is usually there</a:t>
            </a:r>
          </a:p>
          <a:p>
            <a:r>
              <a:rPr lang="en-CA" dirty="0" smtClean="0"/>
              <a:t>Opioid communication is often lumped into standard prescription requests</a:t>
            </a:r>
          </a:p>
          <a:p>
            <a:r>
              <a:rPr lang="en-CA" dirty="0" smtClean="0"/>
              <a:t>Determine special words or phrases</a:t>
            </a:r>
          </a:p>
          <a:p>
            <a:pPr lvl="1"/>
            <a:r>
              <a:rPr lang="en-CA" dirty="0" smtClean="0"/>
              <a:t>“Issue with a narcotic prescription…” </a:t>
            </a:r>
          </a:p>
          <a:p>
            <a:pPr lvl="1"/>
            <a:r>
              <a:rPr lang="en-CA" dirty="0" smtClean="0"/>
              <a:t>“Problem with an opioid”</a:t>
            </a:r>
          </a:p>
          <a:p>
            <a:pPr lvl="1"/>
            <a:r>
              <a:rPr lang="en-CA" dirty="0" smtClean="0"/>
              <a:t>“Question on opioids…”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83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Improving Communication – </a:t>
            </a:r>
            <a:br>
              <a:rPr lang="en-CA" dirty="0" smtClean="0"/>
            </a:br>
            <a:r>
              <a:rPr lang="en-CA" dirty="0" smtClean="0"/>
              <a:t>Start to Finish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Not just about calling when the prescription is filled</a:t>
            </a:r>
          </a:p>
          <a:p>
            <a:r>
              <a:rPr lang="en-CA" dirty="0" smtClean="0"/>
              <a:t>Good communication starts before the script is written to after it is picked up</a:t>
            </a:r>
          </a:p>
          <a:p>
            <a:r>
              <a:rPr lang="en-CA" dirty="0" smtClean="0"/>
              <a:t>Clarity and consistency is so important</a:t>
            </a:r>
          </a:p>
          <a:p>
            <a:r>
              <a:rPr lang="en-CA" dirty="0" smtClean="0"/>
              <a:t>Make my life easier and I will have time to do the same for you</a:t>
            </a:r>
          </a:p>
        </p:txBody>
      </p:sp>
    </p:spTree>
    <p:extLst>
      <p:ext uri="{BB962C8B-B14F-4D97-AF65-F5344CB8AC3E}">
        <p14:creationId xmlns:p14="http://schemas.microsoft.com/office/powerpoint/2010/main" val="29442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Before Writing a Prescription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Know your patient and coverage</a:t>
            </a:r>
          </a:p>
          <a:p>
            <a:pPr lvl="1"/>
            <a:r>
              <a:rPr lang="en-CA" dirty="0" smtClean="0"/>
              <a:t>≥ 65 years, Trillium or social assistance</a:t>
            </a:r>
          </a:p>
          <a:p>
            <a:pPr lvl="2"/>
            <a:r>
              <a:rPr lang="en-CA" dirty="0" smtClean="0"/>
              <a:t>Watch tramadol, buprenorphine, </a:t>
            </a:r>
            <a:r>
              <a:rPr lang="en-CA" dirty="0" err="1" smtClean="0"/>
              <a:t>pentazocine</a:t>
            </a:r>
            <a:r>
              <a:rPr lang="en-CA" dirty="0" smtClean="0"/>
              <a:t>, hydromorphone ER once daily,  </a:t>
            </a:r>
            <a:r>
              <a:rPr lang="en-CA" dirty="0" err="1" smtClean="0"/>
              <a:t>tapentadol</a:t>
            </a:r>
            <a:endParaRPr lang="en-CA" dirty="0" smtClean="0"/>
          </a:p>
          <a:p>
            <a:pPr lvl="2"/>
            <a:r>
              <a:rPr lang="en-CA" dirty="0" smtClean="0"/>
              <a:t>Limited use codes (</a:t>
            </a:r>
            <a:r>
              <a:rPr lang="en-CA" dirty="0" err="1" smtClean="0"/>
              <a:t>meperidine</a:t>
            </a:r>
            <a:r>
              <a:rPr lang="en-CA" dirty="0" smtClean="0"/>
              <a:t>, fentanyl, celecoxib) </a:t>
            </a:r>
          </a:p>
          <a:p>
            <a:r>
              <a:rPr lang="en-CA" dirty="0" smtClean="0"/>
              <a:t>Coverage does NOT mean true coverage</a:t>
            </a:r>
          </a:p>
          <a:p>
            <a:pPr lvl="1"/>
            <a:r>
              <a:rPr lang="en-CA" dirty="0" smtClean="0"/>
              <a:t>DON’T say “do you have a plan?”</a:t>
            </a:r>
          </a:p>
          <a:p>
            <a:pPr lvl="1"/>
            <a:r>
              <a:rPr lang="en-CA" dirty="0" smtClean="0"/>
              <a:t>Say - “Do you have a plan through your current or former employer?”</a:t>
            </a:r>
          </a:p>
          <a:p>
            <a:r>
              <a:rPr lang="en-CA" dirty="0" smtClean="0"/>
              <a:t>Let the patient know the cost ahead of time</a:t>
            </a:r>
          </a:p>
          <a:p>
            <a:pPr lvl="1"/>
            <a:r>
              <a:rPr lang="en-CA" dirty="0" smtClean="0"/>
              <a:t>Know approximate cost (NOT from manufacturer rep)</a:t>
            </a:r>
          </a:p>
          <a:p>
            <a:r>
              <a:rPr lang="en-CA" dirty="0" smtClean="0"/>
              <a:t>Stress the importance of a single pharmacy </a:t>
            </a:r>
          </a:p>
          <a:p>
            <a:pPr lvl="1"/>
            <a:r>
              <a:rPr lang="en-CA" dirty="0" smtClean="0"/>
              <a:t>Especially part-fill prescriptions </a:t>
            </a:r>
          </a:p>
          <a:p>
            <a:r>
              <a:rPr lang="en-CA" dirty="0" smtClean="0"/>
              <a:t>All opioids on one script, regular meds on another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75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Know the Opioid Regulations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375" y="5875505"/>
            <a:ext cx="11575914" cy="466827"/>
          </a:xfrm>
        </p:spPr>
        <p:txBody>
          <a:bodyPr>
            <a:noAutofit/>
          </a:bodyPr>
          <a:lstStyle/>
          <a:p>
            <a:r>
              <a:rPr lang="en-CA" sz="2000" dirty="0"/>
              <a:t>http://www.ocpinfo.com/library/practice-related/download/Prescription%20Regulation%20Summary%20Chart%20%28Summary%20of%20Laws%29.pdf</a:t>
            </a:r>
            <a:endParaRPr lang="en-CA" sz="2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49421"/>
            <a:ext cx="10329153" cy="442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Meet John Smith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8538" y="1926077"/>
            <a:ext cx="6733160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John Smith (32 yo)</a:t>
            </a:r>
          </a:p>
          <a:p>
            <a:r>
              <a:rPr lang="en-CA" dirty="0" smtClean="0"/>
              <a:t>Chronic back pain, post work injury</a:t>
            </a:r>
          </a:p>
          <a:p>
            <a:r>
              <a:rPr lang="en-CA" dirty="0" smtClean="0"/>
              <a:t>Was on NSAID therapy, not controlling pain</a:t>
            </a:r>
          </a:p>
          <a:p>
            <a:r>
              <a:rPr lang="en-CA" dirty="0" smtClean="0"/>
              <a:t>He is a good candidate for opioid</a:t>
            </a:r>
          </a:p>
          <a:p>
            <a:r>
              <a:rPr lang="en-CA" dirty="0" smtClean="0"/>
              <a:t>Followed all of the guideline recommendations for opioid use </a:t>
            </a:r>
          </a:p>
          <a:p>
            <a:r>
              <a:rPr lang="en-CA" dirty="0" smtClean="0"/>
              <a:t>Opioid is going to be prescribed</a:t>
            </a:r>
          </a:p>
          <a:p>
            <a:endParaRPr lang="en-CA" dirty="0"/>
          </a:p>
          <a:p>
            <a:r>
              <a:rPr lang="en-CA" dirty="0" smtClean="0"/>
              <a:t>Excellent care but poor writing of a prescription</a:t>
            </a:r>
          </a:p>
        </p:txBody>
      </p:sp>
      <p:pic>
        <p:nvPicPr>
          <p:cNvPr id="2050" name="Picture 2" descr="http://images.reachsite.com/3eacdecd-1d28-40b9-b09e-511975d750ae/media/255295/medium/255295.PNG?gen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" r="21057"/>
          <a:stretch/>
        </p:blipFill>
        <p:spPr bwMode="auto">
          <a:xfrm>
            <a:off x="165303" y="1926077"/>
            <a:ext cx="4173234" cy="362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82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</a:t>
            </a:r>
            <a:r>
              <a:rPr lang="en-CA" dirty="0"/>
              <a:t>M</a:t>
            </a:r>
            <a:r>
              <a:rPr lang="en-CA" dirty="0" smtClean="0"/>
              <a:t>any Errors can you Find?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0604" y="1825625"/>
            <a:ext cx="5303196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 smtClean="0"/>
              <a:t>Name not in full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Date not in full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Morphine not identified as SR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PRN and 1/12 or 1/52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Computer generated signature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Refills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Missing – CPSO Number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Missing – Patient ID </a:t>
            </a:r>
          </a:p>
          <a:p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142362" cy="478775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10511" y="2198450"/>
            <a:ext cx="1556425" cy="466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2937753" y="2549322"/>
            <a:ext cx="1556425" cy="466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1543456" y="3534365"/>
            <a:ext cx="2483795" cy="466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1951206" y="4001294"/>
            <a:ext cx="1916349" cy="8126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1755842" y="5444520"/>
            <a:ext cx="25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chemeClr val="bg1"/>
                </a:solidFill>
              </a:rPr>
              <a:t>F.Doc</a:t>
            </a:r>
            <a:r>
              <a:rPr lang="en-CA" dirty="0" smtClean="0">
                <a:solidFill>
                  <a:schemeClr val="bg1"/>
                </a:solidFill>
              </a:rPr>
              <a:t>  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55842" y="5444520"/>
            <a:ext cx="695528" cy="466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2675106" y="6176963"/>
            <a:ext cx="680938" cy="3115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26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Basics – Opioid Prescriptions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2936" y="1485106"/>
            <a:ext cx="6100863" cy="4847600"/>
          </a:xfrm>
        </p:spPr>
        <p:txBody>
          <a:bodyPr>
            <a:normAutofit/>
          </a:bodyPr>
          <a:lstStyle/>
          <a:p>
            <a:r>
              <a:rPr lang="en-CA" dirty="0" smtClean="0"/>
              <a:t>CPSO Number</a:t>
            </a:r>
          </a:p>
          <a:p>
            <a:r>
              <a:rPr lang="en-CA" dirty="0" smtClean="0"/>
              <a:t>Name and Date</a:t>
            </a:r>
          </a:p>
          <a:p>
            <a:r>
              <a:rPr lang="en-CA" dirty="0" smtClean="0"/>
              <a:t>Health Card Number</a:t>
            </a:r>
          </a:p>
          <a:p>
            <a:r>
              <a:rPr lang="en-CA" dirty="0" smtClean="0"/>
              <a:t>Drug, dose, instructions</a:t>
            </a:r>
          </a:p>
          <a:p>
            <a:r>
              <a:rPr lang="en-CA" dirty="0" smtClean="0"/>
              <a:t>Quantity</a:t>
            </a:r>
          </a:p>
          <a:p>
            <a:endParaRPr lang="en-CA" dirty="0" smtClean="0"/>
          </a:p>
          <a:p>
            <a:r>
              <a:rPr lang="en-CA" dirty="0" smtClean="0"/>
              <a:t>Signature</a:t>
            </a:r>
          </a:p>
          <a:p>
            <a:endParaRPr lang="en-CA" dirty="0"/>
          </a:p>
          <a:p>
            <a:r>
              <a:rPr lang="en-CA" dirty="0" smtClean="0"/>
              <a:t>Refills</a:t>
            </a:r>
          </a:p>
          <a:p>
            <a:endParaRPr lang="en-CA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0" y="1364160"/>
            <a:ext cx="4228917" cy="508949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180945" y="1709814"/>
            <a:ext cx="2101173" cy="3621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12958" y="2197412"/>
            <a:ext cx="1369160" cy="2324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385226" y="2734665"/>
            <a:ext cx="1867710" cy="5525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064212" y="3230117"/>
            <a:ext cx="2217906" cy="514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151762" y="3782642"/>
            <a:ext cx="2130356" cy="713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64212" y="4769545"/>
            <a:ext cx="2188723" cy="7243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064212" y="5798700"/>
            <a:ext cx="2217906" cy="38130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Prescription is a Great Method of Communication to Pharmacists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Ancaster-Dundas</a:t>
            </a:r>
            <a:r>
              <a:rPr lang="en-CA" dirty="0" smtClean="0"/>
              <a:t> Physician-Pharmacist Collaboration Project</a:t>
            </a:r>
          </a:p>
          <a:p>
            <a:r>
              <a:rPr lang="en-CA" dirty="0" smtClean="0"/>
              <a:t>Methods to improve communication and reduce workload for both professions</a:t>
            </a:r>
          </a:p>
          <a:p>
            <a:r>
              <a:rPr lang="en-CA" dirty="0" smtClean="0"/>
              <a:t>Found that with simple notes on the prescription it: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Can reduce unnecessary calls and faxes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/>
              <a:t>Can enhance patient care</a:t>
            </a:r>
          </a:p>
          <a:p>
            <a:pPr marL="971550" lvl="1" indent="-514350">
              <a:buFont typeface="+mj-lt"/>
              <a:buAutoNum type="arabicPeriod"/>
            </a:pPr>
            <a:endParaRPr lang="en-CA" dirty="0"/>
          </a:p>
          <a:p>
            <a:r>
              <a:rPr lang="en-CA" dirty="0" smtClean="0"/>
              <a:t>Let’s look at common examples</a:t>
            </a:r>
          </a:p>
        </p:txBody>
      </p:sp>
    </p:spTree>
    <p:extLst>
      <p:ext uri="{BB962C8B-B14F-4D97-AF65-F5344CB8AC3E}">
        <p14:creationId xmlns:p14="http://schemas.microsoft.com/office/powerpoint/2010/main" val="28586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Meet Judy Smith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700" y="1825625"/>
            <a:ext cx="7658100" cy="4351338"/>
          </a:xfrm>
        </p:spPr>
        <p:txBody>
          <a:bodyPr/>
          <a:lstStyle/>
          <a:p>
            <a:r>
              <a:rPr lang="en-CA" dirty="0" smtClean="0"/>
              <a:t>35 yo old patient</a:t>
            </a:r>
          </a:p>
          <a:p>
            <a:r>
              <a:rPr lang="en-CA" dirty="0" smtClean="0"/>
              <a:t>Chronic neck pain, post automobile accident</a:t>
            </a:r>
          </a:p>
          <a:p>
            <a:r>
              <a:rPr lang="en-CA" dirty="0" smtClean="0"/>
              <a:t>Patient is currently taking:</a:t>
            </a:r>
          </a:p>
          <a:p>
            <a:pPr marL="457200" lvl="1" indent="0">
              <a:buNone/>
            </a:pPr>
            <a:r>
              <a:rPr lang="en-CA" dirty="0" smtClean="0"/>
              <a:t>Oxycodone CR 20 mg Q12H</a:t>
            </a:r>
          </a:p>
          <a:p>
            <a:r>
              <a:rPr lang="en-CA" dirty="0" smtClean="0"/>
              <a:t>BPI is indicating pain is not well controlled</a:t>
            </a:r>
          </a:p>
          <a:p>
            <a:r>
              <a:rPr lang="en-CA" dirty="0" smtClean="0"/>
              <a:t>Low risk of opioid abuse</a:t>
            </a:r>
          </a:p>
          <a:p>
            <a:r>
              <a:rPr lang="en-CA" dirty="0" smtClean="0"/>
              <a:t>Want to increase the dose of oxycodone CR to 30 mg Q12H</a:t>
            </a:r>
            <a:endParaRPr lang="en-CA" dirty="0"/>
          </a:p>
        </p:txBody>
      </p:sp>
      <p:pic>
        <p:nvPicPr>
          <p:cNvPr id="3074" name="Picture 2" descr="http://kpbs.media.clients.ellingtoncms.com/img/news/tease/2012/02/22/womananddoc_nc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8575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Prescription Written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196" y="1690688"/>
            <a:ext cx="6431604" cy="4351338"/>
          </a:xfrm>
        </p:spPr>
        <p:txBody>
          <a:bodyPr/>
          <a:lstStyle/>
          <a:p>
            <a:r>
              <a:rPr lang="en-CA" dirty="0" smtClean="0"/>
              <a:t>Patient has approximately 15 days of 20 mg left, so prescription is written for enough 10 mg to last until next appointment.</a:t>
            </a:r>
          </a:p>
          <a:p>
            <a:r>
              <a:rPr lang="en-CA" dirty="0" smtClean="0"/>
              <a:t>Prescription is completely legal</a:t>
            </a:r>
          </a:p>
          <a:p>
            <a:r>
              <a:rPr lang="en-CA" dirty="0" smtClean="0"/>
              <a:t>What are the potential Issues?</a:t>
            </a:r>
          </a:p>
          <a:p>
            <a:pPr lvl="1"/>
            <a:r>
              <a:rPr lang="en-CA" dirty="0" smtClean="0"/>
              <a:t>Dose increase or decrease?</a:t>
            </a:r>
          </a:p>
          <a:p>
            <a:pPr lvl="1"/>
            <a:r>
              <a:rPr lang="en-CA" dirty="0" smtClean="0"/>
              <a:t>Weird quantity – Forgery?</a:t>
            </a:r>
          </a:p>
          <a:p>
            <a:pPr lvl="1"/>
            <a:r>
              <a:rPr lang="en-CA" dirty="0" smtClean="0"/>
              <a:t>Brand or Generic?</a:t>
            </a:r>
          </a:p>
          <a:p>
            <a:pPr lvl="1"/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5" y="1690688"/>
            <a:ext cx="4019496" cy="479599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59149" y="4040044"/>
            <a:ext cx="2762655" cy="386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747737" y="4743854"/>
            <a:ext cx="1556425" cy="4669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512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Roles of pharmacists working with primary care physicians in chronic pain management</a:t>
            </a:r>
          </a:p>
          <a:p>
            <a:r>
              <a:rPr lang="en-CA" dirty="0" smtClean="0"/>
              <a:t>Strategies to improve communication and collaboration</a:t>
            </a:r>
          </a:p>
          <a:p>
            <a:r>
              <a:rPr lang="en-CA" dirty="0" smtClean="0"/>
              <a:t>Prescribing strategies:</a:t>
            </a:r>
          </a:p>
          <a:p>
            <a:pPr lvl="1"/>
            <a:r>
              <a:rPr lang="en-CA" dirty="0" smtClean="0"/>
              <a:t>Bullet proof prescribing</a:t>
            </a:r>
          </a:p>
          <a:p>
            <a:pPr lvl="1"/>
            <a:r>
              <a:rPr lang="en-CA" dirty="0" smtClean="0"/>
              <a:t>Avoid common errors</a:t>
            </a:r>
          </a:p>
          <a:p>
            <a:pPr lvl="1"/>
            <a:r>
              <a:rPr lang="en-CA" dirty="0" smtClean="0"/>
              <a:t>Enhance education to patients</a:t>
            </a:r>
          </a:p>
          <a:p>
            <a:r>
              <a:rPr lang="en-CA" dirty="0" smtClean="0"/>
              <a:t>Pharmacist expanded scope</a:t>
            </a:r>
          </a:p>
          <a:p>
            <a:r>
              <a:rPr lang="en-CA" dirty="0" smtClean="0"/>
              <a:t>Narcotic monitoring </a:t>
            </a:r>
            <a:r>
              <a:rPr lang="en-CA" dirty="0"/>
              <a:t>s</a:t>
            </a:r>
            <a:r>
              <a:rPr lang="en-CA" dirty="0" smtClean="0"/>
              <a:t>trategy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806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Dosage change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1226" y="1825625"/>
            <a:ext cx="5682574" cy="4351338"/>
          </a:xfrm>
        </p:spPr>
        <p:txBody>
          <a:bodyPr/>
          <a:lstStyle/>
          <a:p>
            <a:r>
              <a:rPr lang="en-CA" dirty="0" smtClean="0"/>
              <a:t>Simple and clear communication</a:t>
            </a:r>
          </a:p>
          <a:p>
            <a:r>
              <a:rPr lang="en-CA" dirty="0" smtClean="0"/>
              <a:t>Remove risk of unused opioid in patients home</a:t>
            </a:r>
          </a:p>
          <a:p>
            <a:r>
              <a:rPr lang="en-CA" dirty="0" smtClean="0"/>
              <a:t>ALWAYS add the arrow</a:t>
            </a:r>
          </a:p>
          <a:p>
            <a:pPr lvl="1"/>
            <a:r>
              <a:rPr lang="en-CA" dirty="0" smtClean="0">
                <a:latin typeface="Calibri" panose="020F0502020204030204" pitchFamily="34" charset="0"/>
              </a:rPr>
              <a:t>↑ ↓ - Can reduce your calls </a:t>
            </a:r>
          </a:p>
          <a:p>
            <a:r>
              <a:rPr lang="en-CA" dirty="0" smtClean="0"/>
              <a:t>Pharmacist uses this information when counselling patient</a:t>
            </a:r>
          </a:p>
          <a:p>
            <a:r>
              <a:rPr lang="en-CA" dirty="0" smtClean="0"/>
              <a:t>Use </a:t>
            </a:r>
            <a:r>
              <a:rPr lang="en-CA" dirty="0"/>
              <a:t>this for Post-Dating scripts</a:t>
            </a:r>
          </a:p>
          <a:p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5" y="1485106"/>
            <a:ext cx="4218118" cy="50323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7658" y="2858943"/>
            <a:ext cx="4038251" cy="15671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459149" y="4426085"/>
            <a:ext cx="583660" cy="386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Meet Joanne Smith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7404" y="1825625"/>
            <a:ext cx="8046396" cy="4351338"/>
          </a:xfrm>
        </p:spPr>
        <p:txBody>
          <a:bodyPr/>
          <a:lstStyle/>
          <a:p>
            <a:r>
              <a:rPr lang="en-CA" dirty="0" smtClean="0"/>
              <a:t>Chronic pain</a:t>
            </a:r>
          </a:p>
          <a:p>
            <a:r>
              <a:rPr lang="en-CA" dirty="0" smtClean="0"/>
              <a:t>Full assessment and deemed a candidate for opioid therapy</a:t>
            </a:r>
          </a:p>
          <a:p>
            <a:r>
              <a:rPr lang="en-CA" dirty="0" smtClean="0"/>
              <a:t>Want to initiate a trial of hydromorphone CR</a:t>
            </a:r>
          </a:p>
          <a:p>
            <a:r>
              <a:rPr lang="en-CA" dirty="0" smtClean="0"/>
              <a:t>Patient lives out of town (50 km from office) but has been your patient for years</a:t>
            </a:r>
          </a:p>
          <a:p>
            <a:r>
              <a:rPr lang="en-CA" dirty="0" smtClean="0"/>
              <a:t>Patient says she is going to fill the first prescription at the pharmacy downstairs </a:t>
            </a:r>
            <a:endParaRPr lang="en-CA" dirty="0"/>
          </a:p>
        </p:txBody>
      </p:sp>
      <p:pic>
        <p:nvPicPr>
          <p:cNvPr id="4098" name="Picture 2" descr="Catherine Crim, MD - Gynecologist Physician/Surgeon, Tualatin, Ore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23812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Part-fills and Transfers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004" y="1690688"/>
            <a:ext cx="5585298" cy="4351338"/>
          </a:xfrm>
        </p:spPr>
        <p:txBody>
          <a:bodyPr/>
          <a:lstStyle/>
          <a:p>
            <a:r>
              <a:rPr lang="en-CA" dirty="0" smtClean="0"/>
              <a:t>Two issues:</a:t>
            </a:r>
          </a:p>
          <a:p>
            <a:pPr lvl="1"/>
            <a:r>
              <a:rPr lang="en-CA" dirty="0" smtClean="0"/>
              <a:t>Refills </a:t>
            </a:r>
          </a:p>
          <a:p>
            <a:pPr lvl="1"/>
            <a:r>
              <a:rPr lang="en-CA" dirty="0" smtClean="0"/>
              <a:t>Transferring of prescriptions</a:t>
            </a:r>
          </a:p>
          <a:p>
            <a:r>
              <a:rPr lang="en-CA" dirty="0" smtClean="0"/>
              <a:t>This prescription is NOT legal for second fill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8" y="1690688"/>
            <a:ext cx="36504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9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Part-Fill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Which of the following is legal to refill three times by circling refills on the prescription or writing (R X 3)</a:t>
            </a:r>
          </a:p>
          <a:p>
            <a:pPr lvl="1"/>
            <a:r>
              <a:rPr lang="en-CA" dirty="0" smtClean="0"/>
              <a:t>Oxycodone</a:t>
            </a:r>
          </a:p>
          <a:p>
            <a:pPr lvl="1"/>
            <a:r>
              <a:rPr lang="en-CA" dirty="0" smtClean="0"/>
              <a:t>Tramadol </a:t>
            </a:r>
          </a:p>
          <a:p>
            <a:pPr lvl="1"/>
            <a:r>
              <a:rPr lang="en-CA" dirty="0" smtClean="0"/>
              <a:t>Benzodiazepines</a:t>
            </a:r>
          </a:p>
          <a:p>
            <a:pPr lvl="1"/>
            <a:r>
              <a:rPr lang="en-CA" dirty="0" smtClean="0"/>
              <a:t>Testosterone</a:t>
            </a:r>
          </a:p>
          <a:p>
            <a:pPr lvl="1"/>
            <a:r>
              <a:rPr lang="en-CA" dirty="0" smtClean="0"/>
              <a:t>Methylphenidate </a:t>
            </a:r>
          </a:p>
          <a:p>
            <a:pPr lvl="1"/>
            <a:r>
              <a:rPr lang="en-CA" dirty="0" smtClean="0"/>
              <a:t>Tylenol #1</a:t>
            </a:r>
          </a:p>
          <a:p>
            <a:pPr lvl="1"/>
            <a:r>
              <a:rPr lang="en-CA" dirty="0" err="1" smtClean="0"/>
              <a:t>Zolpidem</a:t>
            </a:r>
            <a:r>
              <a:rPr lang="en-CA" dirty="0" smtClean="0"/>
              <a:t> and </a:t>
            </a:r>
            <a:r>
              <a:rPr lang="en-CA" dirty="0" err="1" smtClean="0"/>
              <a:t>Zopiclone</a:t>
            </a:r>
            <a:endParaRPr lang="en-CA" dirty="0"/>
          </a:p>
        </p:txBody>
      </p:sp>
      <p:sp>
        <p:nvSpPr>
          <p:cNvPr id="4" name="Oval 3"/>
          <p:cNvSpPr/>
          <p:nvPr/>
        </p:nvSpPr>
        <p:spPr>
          <a:xfrm>
            <a:off x="1461074" y="3420894"/>
            <a:ext cx="2762655" cy="386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1261354" y="3034853"/>
            <a:ext cx="2762655" cy="386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381327" y="5016163"/>
            <a:ext cx="4075890" cy="3860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6411338" y="4226883"/>
            <a:ext cx="355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Only with date or interval</a:t>
            </a:r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59345" y="4411549"/>
            <a:ext cx="1253906" cy="49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Part-Fills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Legal for ALL prescriptions </a:t>
            </a:r>
          </a:p>
          <a:p>
            <a:pPr lvl="1"/>
            <a:r>
              <a:rPr lang="en-CA" dirty="0" smtClean="0"/>
              <a:t>Can use for any prescription medication (e.g. </a:t>
            </a:r>
            <a:r>
              <a:rPr lang="en-CA" dirty="0" err="1" smtClean="0"/>
              <a:t>thyroxine</a:t>
            </a:r>
            <a:r>
              <a:rPr lang="en-CA" dirty="0" smtClean="0"/>
              <a:t>, ACE, statins)</a:t>
            </a:r>
          </a:p>
          <a:p>
            <a:r>
              <a:rPr lang="en-CA" dirty="0" smtClean="0"/>
              <a:t>Total quantity of prescription plus date or interval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>
                <a:hlinkClick r:id="rId2"/>
              </a:rPr>
              <a:t>http://www.timeanddate.com/date</a:t>
            </a:r>
            <a:r>
              <a:rPr lang="en-CA" dirty="0" smtClean="0">
                <a:hlinkClick r:id="rId2"/>
              </a:rPr>
              <a:t>/</a:t>
            </a:r>
            <a:r>
              <a:rPr lang="en-CA" dirty="0" smtClean="0"/>
              <a:t>  </a:t>
            </a:r>
          </a:p>
          <a:p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21096"/>
              </p:ext>
            </p:extLst>
          </p:nvPr>
        </p:nvGraphicFramePr>
        <p:xfrm>
          <a:off x="1253788" y="3394772"/>
          <a:ext cx="9222902" cy="146304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611451"/>
                <a:gridCol w="4611451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Hydromorph</a:t>
                      </a:r>
                      <a:r>
                        <a:rPr lang="en-CA" baseline="0" dirty="0" smtClean="0"/>
                        <a:t> </a:t>
                      </a:r>
                      <a:r>
                        <a:rPr lang="en-CA" baseline="0" dirty="0" err="1" smtClean="0"/>
                        <a:t>Contin</a:t>
                      </a:r>
                      <a:r>
                        <a:rPr lang="en-CA" baseline="0" dirty="0" smtClean="0"/>
                        <a:t> 3 mg </a:t>
                      </a:r>
                    </a:p>
                    <a:p>
                      <a:r>
                        <a:rPr lang="en-CA" baseline="0" dirty="0" smtClean="0"/>
                        <a:t>M – 60 (Sixty)</a:t>
                      </a:r>
                    </a:p>
                    <a:p>
                      <a:r>
                        <a:rPr lang="en-CA" baseline="0" dirty="0" smtClean="0"/>
                        <a:t>Dispense – 30 capsules on June 21/13</a:t>
                      </a:r>
                    </a:p>
                    <a:p>
                      <a:r>
                        <a:rPr lang="en-CA" baseline="0" dirty="0" smtClean="0"/>
                        <a:t>                        30 capsules on July 6/13</a:t>
                      </a:r>
                    </a:p>
                    <a:p>
                      <a:endParaRPr lang="en-C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Hydromorph</a:t>
                      </a:r>
                      <a:r>
                        <a:rPr lang="en-CA" dirty="0" smtClean="0"/>
                        <a:t> </a:t>
                      </a:r>
                      <a:r>
                        <a:rPr lang="en-CA" dirty="0" err="1" smtClean="0"/>
                        <a:t>Contin</a:t>
                      </a:r>
                      <a:r>
                        <a:rPr lang="en-CA" dirty="0" smtClean="0"/>
                        <a:t> 3 mg </a:t>
                      </a:r>
                    </a:p>
                    <a:p>
                      <a:r>
                        <a:rPr lang="en-CA" dirty="0" smtClean="0"/>
                        <a:t>M – 60</a:t>
                      </a:r>
                      <a:r>
                        <a:rPr lang="en-CA" baseline="0" dirty="0" smtClean="0"/>
                        <a:t> (Sixty)</a:t>
                      </a:r>
                    </a:p>
                    <a:p>
                      <a:r>
                        <a:rPr lang="en-CA" baseline="0" dirty="0" smtClean="0"/>
                        <a:t>Dispense 30 capsules Q 15 days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1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Rewrote Prescription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196" y="1568899"/>
            <a:ext cx="5760396" cy="4351338"/>
          </a:xfrm>
        </p:spPr>
        <p:txBody>
          <a:bodyPr/>
          <a:lstStyle/>
          <a:p>
            <a:r>
              <a:rPr lang="en-CA" dirty="0" smtClean="0"/>
              <a:t>Sees pharmacist downstairs and refers patient back to physician</a:t>
            </a:r>
          </a:p>
          <a:p>
            <a:r>
              <a:rPr lang="en-CA" dirty="0" smtClean="0"/>
              <a:t>Inform patient of interval </a:t>
            </a:r>
          </a:p>
          <a:p>
            <a:pPr lvl="1"/>
            <a:r>
              <a:rPr lang="en-CA" dirty="0" smtClean="0"/>
              <a:t>Cannot receive early</a:t>
            </a:r>
          </a:p>
          <a:p>
            <a:r>
              <a:rPr lang="en-CA" dirty="0" smtClean="0"/>
              <a:t>Transfers of opioids and controlled drugs NOT valid</a:t>
            </a:r>
          </a:p>
          <a:p>
            <a:pPr lvl="1"/>
            <a:r>
              <a:rPr lang="en-CA" dirty="0" smtClean="0"/>
              <a:t>Exception -  tramadol</a:t>
            </a:r>
          </a:p>
          <a:p>
            <a:r>
              <a:rPr lang="en-CA" dirty="0" smtClean="0"/>
              <a:t>Transfer of BZD’s only ONCE</a:t>
            </a:r>
          </a:p>
          <a:p>
            <a:pPr lvl="1"/>
            <a:r>
              <a:rPr lang="en-CA" dirty="0" smtClean="0"/>
              <a:t>BZD refills are only valid for 1 year from the original prescribed date </a:t>
            </a:r>
            <a:endParaRPr lang="en-CA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2" y="1568899"/>
            <a:ext cx="4200515" cy="46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Meet James Smith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532" y="1825625"/>
            <a:ext cx="7122268" cy="4351338"/>
          </a:xfrm>
        </p:spPr>
        <p:txBody>
          <a:bodyPr/>
          <a:lstStyle/>
          <a:p>
            <a:r>
              <a:rPr lang="en-CA" dirty="0" smtClean="0"/>
              <a:t>43 yo with chronic osteoarthritic pain</a:t>
            </a:r>
          </a:p>
          <a:p>
            <a:r>
              <a:rPr lang="en-CA" dirty="0" smtClean="0"/>
              <a:t>Candidate for opioid therapy</a:t>
            </a:r>
          </a:p>
          <a:p>
            <a:r>
              <a:rPr lang="en-CA" dirty="0" smtClean="0"/>
              <a:t>Patient says he is allergic to all narcotics</a:t>
            </a:r>
          </a:p>
          <a:p>
            <a:r>
              <a:rPr lang="en-CA" dirty="0" smtClean="0"/>
              <a:t>Describes allergy as GI upset to codeine and </a:t>
            </a:r>
            <a:r>
              <a:rPr lang="en-CA" dirty="0" err="1" smtClean="0"/>
              <a:t>meperidine</a:t>
            </a:r>
            <a:endParaRPr lang="en-CA" dirty="0" smtClean="0"/>
          </a:p>
          <a:p>
            <a:r>
              <a:rPr lang="en-CA" dirty="0" smtClean="0"/>
              <a:t>Strictly intolerance and NOT allergy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48" y="2198451"/>
            <a:ext cx="3652635" cy="301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Allergy and Drug Interactions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19" y="1488332"/>
            <a:ext cx="6071681" cy="4688631"/>
          </a:xfrm>
        </p:spPr>
        <p:txBody>
          <a:bodyPr/>
          <a:lstStyle/>
          <a:p>
            <a:r>
              <a:rPr lang="en-CA" dirty="0" smtClean="0"/>
              <a:t>Patient will many times not remember your conversation</a:t>
            </a:r>
          </a:p>
          <a:p>
            <a:r>
              <a:rPr lang="en-CA" dirty="0" smtClean="0"/>
              <a:t>Pharmacist will want to verify </a:t>
            </a:r>
          </a:p>
          <a:p>
            <a:r>
              <a:rPr lang="en-CA" dirty="0" smtClean="0"/>
              <a:t>Mark if you are aware of allergy</a:t>
            </a:r>
          </a:p>
          <a:p>
            <a:r>
              <a:rPr lang="en-CA" dirty="0" smtClean="0"/>
              <a:t>Mark if you are aware of drug interaction</a:t>
            </a:r>
          </a:p>
          <a:p>
            <a:pPr lvl="1"/>
            <a:r>
              <a:rPr lang="en-CA" dirty="0" smtClean="0"/>
              <a:t>Tramadol and SSRI’s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0238"/>
            <a:ext cx="4327187" cy="486383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200" y="4786009"/>
            <a:ext cx="4220183" cy="4766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96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Indications, Pharmacist Services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230" y="1825625"/>
            <a:ext cx="5575570" cy="4351338"/>
          </a:xfrm>
        </p:spPr>
        <p:txBody>
          <a:bodyPr/>
          <a:lstStyle/>
          <a:p>
            <a:r>
              <a:rPr lang="en-CA" dirty="0" smtClean="0"/>
              <a:t>Drugs with many indications write indication to enhance counselling</a:t>
            </a:r>
          </a:p>
          <a:p>
            <a:pPr lvl="1"/>
            <a:r>
              <a:rPr lang="en-CA" dirty="0" smtClean="0"/>
              <a:t>TCAs, SNRIs, Pregabalin, SSRIs, any multiple indication therapy</a:t>
            </a:r>
          </a:p>
          <a:p>
            <a:r>
              <a:rPr lang="en-CA" dirty="0" smtClean="0"/>
              <a:t>Referral to pharmacy services</a:t>
            </a:r>
          </a:p>
          <a:p>
            <a:pPr lvl="1"/>
            <a:r>
              <a:rPr lang="en-CA" dirty="0" smtClean="0"/>
              <a:t>MedsCheck </a:t>
            </a:r>
          </a:p>
          <a:p>
            <a:pPr lvl="1"/>
            <a:r>
              <a:rPr lang="en-CA" dirty="0" smtClean="0"/>
              <a:t>Diabetes MedsCheck</a:t>
            </a:r>
          </a:p>
          <a:p>
            <a:pPr lvl="1"/>
            <a:r>
              <a:rPr lang="en-CA" dirty="0" smtClean="0"/>
              <a:t>Disease management program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7786"/>
            <a:ext cx="4064540" cy="47762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8201" y="4357991"/>
            <a:ext cx="4064540" cy="9046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1575882" y="4001294"/>
            <a:ext cx="2850204" cy="3566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16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Verbal Prescriptions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Codeine with 2 more ingredients, controlled drugs, BZDs</a:t>
            </a:r>
          </a:p>
          <a:p>
            <a:pPr lvl="1"/>
            <a:r>
              <a:rPr lang="en-CA" dirty="0" err="1" smtClean="0"/>
              <a:t>Fiorinal</a:t>
            </a:r>
            <a:r>
              <a:rPr lang="en-CA" dirty="0" smtClean="0"/>
              <a:t>®, </a:t>
            </a:r>
            <a:r>
              <a:rPr lang="en-CA" dirty="0" err="1" smtClean="0"/>
              <a:t>Adderal</a:t>
            </a:r>
            <a:r>
              <a:rPr lang="en-CA" dirty="0" smtClean="0"/>
              <a:t>®, </a:t>
            </a:r>
            <a:r>
              <a:rPr lang="en-CA" dirty="0" err="1" smtClean="0"/>
              <a:t>Concerta</a:t>
            </a:r>
            <a:r>
              <a:rPr lang="en-CA" dirty="0" smtClean="0"/>
              <a:t>®, Tylenol #3®, Ativan®</a:t>
            </a:r>
          </a:p>
          <a:p>
            <a:r>
              <a:rPr lang="en-CA" dirty="0" smtClean="0"/>
              <a:t>Refills are NOT valid (exception BZDs)</a:t>
            </a:r>
          </a:p>
          <a:p>
            <a:pPr lvl="1"/>
            <a:r>
              <a:rPr lang="en-CA" dirty="0" smtClean="0"/>
              <a:t>Don’t say “give them 2 refills”</a:t>
            </a:r>
          </a:p>
          <a:p>
            <a:r>
              <a:rPr lang="en-CA" dirty="0" smtClean="0"/>
              <a:t>Part-fills ARE valid</a:t>
            </a:r>
          </a:p>
          <a:p>
            <a:pPr lvl="1"/>
            <a:r>
              <a:rPr lang="en-CA" dirty="0" smtClean="0"/>
              <a:t>Tell them the total quantity and interval or dates</a:t>
            </a:r>
          </a:p>
          <a:p>
            <a:r>
              <a:rPr lang="en-CA" dirty="0" smtClean="0"/>
              <a:t>Not a race to get off the phone – Can replay on voice mail</a:t>
            </a:r>
          </a:p>
          <a:p>
            <a:r>
              <a:rPr lang="en-CA" dirty="0" smtClean="0"/>
              <a:t>Don’t forget health card </a:t>
            </a:r>
            <a:r>
              <a:rPr lang="en-CA" dirty="0"/>
              <a:t>#</a:t>
            </a:r>
            <a:r>
              <a:rPr lang="en-CA" dirty="0" smtClean="0"/>
              <a:t>, CPSO #, Phone number (backline)</a:t>
            </a:r>
          </a:p>
          <a:p>
            <a:r>
              <a:rPr lang="en-CA" dirty="0" smtClean="0"/>
              <a:t>Easier now to fax prescription</a:t>
            </a:r>
          </a:p>
        </p:txBody>
      </p:sp>
    </p:spTree>
    <p:extLst>
      <p:ext uri="{BB962C8B-B14F-4D97-AF65-F5344CB8AC3E}">
        <p14:creationId xmlns:p14="http://schemas.microsoft.com/office/powerpoint/2010/main" val="26985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Disclosures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Consultant Fees and Continuing Education Development</a:t>
            </a:r>
          </a:p>
          <a:p>
            <a:pPr lvl="1"/>
            <a:r>
              <a:rPr lang="en-CA" dirty="0" smtClean="0"/>
              <a:t>Purdue</a:t>
            </a:r>
          </a:p>
          <a:p>
            <a:pPr lvl="1"/>
            <a:r>
              <a:rPr lang="en-CA" dirty="0" smtClean="0"/>
              <a:t>Janssen </a:t>
            </a:r>
          </a:p>
          <a:p>
            <a:pPr lvl="1"/>
            <a:r>
              <a:rPr lang="en-CA" dirty="0" smtClean="0"/>
              <a:t>Takeda</a:t>
            </a:r>
          </a:p>
          <a:p>
            <a:pPr lvl="1"/>
            <a:r>
              <a:rPr lang="en-CA" dirty="0" err="1" smtClean="0"/>
              <a:t>Teva</a:t>
            </a:r>
            <a:endParaRPr lang="en-CA" dirty="0" smtClean="0"/>
          </a:p>
          <a:p>
            <a:pPr lvl="1"/>
            <a:r>
              <a:rPr lang="en-CA" dirty="0" smtClean="0"/>
              <a:t>Novo Nordisk</a:t>
            </a:r>
          </a:p>
          <a:p>
            <a:pPr lvl="1"/>
            <a:r>
              <a:rPr lang="en-CA" dirty="0" smtClean="0"/>
              <a:t>Apotex</a:t>
            </a:r>
          </a:p>
          <a:p>
            <a:pPr lvl="1"/>
            <a:r>
              <a:rPr lang="en-CA" dirty="0" smtClean="0"/>
              <a:t>Astra Zeneca</a:t>
            </a:r>
          </a:p>
          <a:p>
            <a:pPr lvl="1"/>
            <a:r>
              <a:rPr lang="en-CA" dirty="0" smtClean="0"/>
              <a:t>Apotex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415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Fax Prescriptions for Opioids</a:t>
            </a:r>
            <a:endParaRPr lang="en-CA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3" y="1538432"/>
            <a:ext cx="6429983" cy="4648259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227650" y="1538432"/>
            <a:ext cx="4126149" cy="46385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Specific Fax stamp</a:t>
            </a:r>
          </a:p>
          <a:p>
            <a:pPr lvl="1"/>
            <a:r>
              <a:rPr lang="en-CA" dirty="0" smtClean="0"/>
              <a:t>Change it up – notify pharmacies</a:t>
            </a:r>
          </a:p>
          <a:p>
            <a:pPr lvl="1"/>
            <a:r>
              <a:rPr lang="en-CA" dirty="0" smtClean="0"/>
              <a:t>Date </a:t>
            </a:r>
          </a:p>
          <a:p>
            <a:r>
              <a:rPr lang="en-CA" dirty="0" smtClean="0"/>
              <a:t>Sign prescription and ideally quantity</a:t>
            </a:r>
          </a:p>
          <a:p>
            <a:r>
              <a:rPr lang="en-CA" dirty="0" smtClean="0"/>
              <a:t>Consider writing in pen on the script</a:t>
            </a:r>
          </a:p>
          <a:p>
            <a:pPr lvl="1"/>
            <a:r>
              <a:rPr lang="en-CA" dirty="0" smtClean="0"/>
              <a:t>“To be filled at…”</a:t>
            </a:r>
          </a:p>
          <a:p>
            <a:pPr lvl="1"/>
            <a:r>
              <a:rPr lang="en-CA" dirty="0" smtClean="0"/>
              <a:t>“Faxed to…”</a:t>
            </a:r>
          </a:p>
          <a:p>
            <a:pPr lvl="1"/>
            <a:r>
              <a:rPr lang="en-CA" dirty="0" smtClean="0"/>
              <a:t>“if any issues please call…”</a:t>
            </a:r>
            <a:endParaRPr lang="en-CA" dirty="0"/>
          </a:p>
        </p:txBody>
      </p:sp>
      <p:sp>
        <p:nvSpPr>
          <p:cNvPr id="6" name="Oval 5"/>
          <p:cNvSpPr/>
          <p:nvPr/>
        </p:nvSpPr>
        <p:spPr>
          <a:xfrm>
            <a:off x="3054486" y="3857697"/>
            <a:ext cx="3414407" cy="4516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697149" y="1538432"/>
            <a:ext cx="5606373" cy="35669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9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4532" y="2703443"/>
            <a:ext cx="9144000" cy="3402075"/>
          </a:xfrm>
        </p:spPr>
        <p:txBody>
          <a:bodyPr/>
          <a:lstStyle/>
          <a:p>
            <a:r>
              <a:rPr lang="en-CA" dirty="0" smtClean="0"/>
              <a:t>Communication</a:t>
            </a:r>
            <a:br>
              <a:rPr lang="en-CA" dirty="0" smtClean="0"/>
            </a:br>
            <a:r>
              <a:rPr lang="en-CA" dirty="0" smtClean="0"/>
              <a:t> Preferences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297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Communication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 will ALWAYS call to clarify unclear prescriptions</a:t>
            </a:r>
          </a:p>
          <a:p>
            <a:r>
              <a:rPr lang="en-CA" dirty="0" smtClean="0"/>
              <a:t>How much information do you want from other HCPs?</a:t>
            </a:r>
          </a:p>
          <a:p>
            <a:r>
              <a:rPr lang="en-CA" dirty="0" smtClean="0"/>
              <a:t>Suspicious behaviour?</a:t>
            </a:r>
          </a:p>
          <a:p>
            <a:pPr lvl="1"/>
            <a:r>
              <a:rPr lang="en-CA" dirty="0" smtClean="0"/>
              <a:t>Things seen in the pharmacy – “can’t believe he is fooling his doctor”</a:t>
            </a:r>
          </a:p>
          <a:p>
            <a:r>
              <a:rPr lang="en-CA" dirty="0" smtClean="0"/>
              <a:t>Therapy suggestions?</a:t>
            </a:r>
          </a:p>
          <a:p>
            <a:r>
              <a:rPr lang="en-CA" dirty="0" smtClean="0"/>
              <a:t>Adverse effects?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3190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Let us Know and Make it Easy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Meet or call key pharmacists in your area</a:t>
            </a:r>
          </a:p>
          <a:p>
            <a:r>
              <a:rPr lang="en-CA" dirty="0" smtClean="0"/>
              <a:t>Discuss your concerns with opioid prescriptions</a:t>
            </a:r>
          </a:p>
          <a:p>
            <a:r>
              <a:rPr lang="en-CA" dirty="0" smtClean="0"/>
              <a:t>Discuss the level of communication you want</a:t>
            </a:r>
          </a:p>
          <a:p>
            <a:pPr lvl="1"/>
            <a:r>
              <a:rPr lang="en-CA" dirty="0" smtClean="0"/>
              <a:t>Remember when it comes to opioids, patients may not share</a:t>
            </a:r>
          </a:p>
          <a:p>
            <a:pPr lvl="1"/>
            <a:r>
              <a:rPr lang="en-CA" dirty="0" smtClean="0"/>
              <a:t>Not about refills or early fills but REAL issues</a:t>
            </a:r>
          </a:p>
          <a:p>
            <a:r>
              <a:rPr lang="en-CA" dirty="0" smtClean="0"/>
              <a:t>Discuss the ideal method of communication</a:t>
            </a:r>
          </a:p>
          <a:p>
            <a:pPr lvl="1"/>
            <a:r>
              <a:rPr lang="en-CA" dirty="0" smtClean="0"/>
              <a:t>Phone – Cell phone, back line, Text to call the pharmacy</a:t>
            </a:r>
          </a:p>
          <a:p>
            <a:pPr lvl="1"/>
            <a:r>
              <a:rPr lang="en-CA" dirty="0" smtClean="0"/>
              <a:t>Fax – Need a fast turnaround</a:t>
            </a:r>
          </a:p>
          <a:p>
            <a:r>
              <a:rPr lang="en-CA" dirty="0" smtClean="0"/>
              <a:t>Work together to reduce risk and enhance patient care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245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64260" y="2683866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Pharmacist </a:t>
            </a:r>
            <a:br>
              <a:rPr lang="en-CA" dirty="0" smtClean="0"/>
            </a:br>
            <a:r>
              <a:rPr lang="en-CA" dirty="0" smtClean="0"/>
              <a:t>Expanded Scope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1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Pharmacist Refills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Chronic disease conditions and patient tolerating therapy well</a:t>
            </a:r>
          </a:p>
          <a:p>
            <a:r>
              <a:rPr lang="en-CA" dirty="0" smtClean="0"/>
              <a:t>Can refill up to original quantity prescribed or 6 months</a:t>
            </a:r>
          </a:p>
          <a:p>
            <a:r>
              <a:rPr lang="en-CA" dirty="0" smtClean="0"/>
              <a:t>Takes on liability for prescription </a:t>
            </a:r>
          </a:p>
          <a:p>
            <a:r>
              <a:rPr lang="en-CA" dirty="0" smtClean="0"/>
              <a:t>Will notify prescriber and primary healthcare provider (</a:t>
            </a:r>
            <a:r>
              <a:rPr lang="en-CA" dirty="0"/>
              <a:t>if different)</a:t>
            </a:r>
            <a:endParaRPr lang="en-CA" dirty="0" smtClean="0"/>
          </a:p>
          <a:p>
            <a:r>
              <a:rPr lang="en-CA" dirty="0" smtClean="0"/>
              <a:t>Does NOT apply to targeted substances (e.g. opioids, controlled drugs, BZDs)</a:t>
            </a:r>
          </a:p>
          <a:p>
            <a:r>
              <a:rPr lang="en-CA" dirty="0" smtClean="0"/>
              <a:t>Can be useful for situations such as MD holidays</a:t>
            </a:r>
          </a:p>
          <a:p>
            <a:r>
              <a:rPr lang="en-CA" dirty="0" smtClean="0"/>
              <a:t>In pain management applies to: NSAIDs, SNRIs, TCAs</a:t>
            </a:r>
            <a:r>
              <a:rPr lang="en-CA" dirty="0"/>
              <a:t>, </a:t>
            </a:r>
            <a:r>
              <a:rPr lang="en-CA" dirty="0" smtClean="0"/>
              <a:t>PPIs, Gabapentin/Pregabalin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220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Pharmacist Adaptation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Pharmacist can “adapt” the prescription based on the circumstances by altering dose, dosage form, regimen or route of administration</a:t>
            </a:r>
          </a:p>
          <a:p>
            <a:r>
              <a:rPr lang="en-CA" dirty="0" smtClean="0"/>
              <a:t>Not therapeutic substitution – no change to other drug</a:t>
            </a:r>
          </a:p>
          <a:p>
            <a:r>
              <a:rPr lang="en-CA" dirty="0" smtClean="0"/>
              <a:t>Takes on liability of new prescription</a:t>
            </a:r>
          </a:p>
          <a:p>
            <a:r>
              <a:rPr lang="en-CA" dirty="0" smtClean="0"/>
              <a:t>Examples – tablets/capsules to liquid, adjusting dose of pediatric antibiotics, sig written for QID but dosed BID</a:t>
            </a:r>
          </a:p>
          <a:p>
            <a:r>
              <a:rPr lang="en-CA" dirty="0" smtClean="0"/>
              <a:t>Inform prescriber if clinically significant – Judgement call</a:t>
            </a:r>
          </a:p>
          <a:p>
            <a:r>
              <a:rPr lang="en-CA" dirty="0" smtClean="0"/>
              <a:t>Does NOT apply to targeted substances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484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Pharmacist Opinion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Pharmacist makes a recommendation to physician to address:</a:t>
            </a:r>
            <a:endParaRPr lang="en-CA" dirty="0"/>
          </a:p>
          <a:p>
            <a:pPr lvl="1"/>
            <a:r>
              <a:rPr lang="en-CA" dirty="0"/>
              <a:t>    Therapeutic duplication; drug may not be necessary</a:t>
            </a:r>
          </a:p>
          <a:p>
            <a:pPr lvl="1"/>
            <a:r>
              <a:rPr lang="en-CA" dirty="0"/>
              <a:t>    Requires drug; needs additional drug therapy</a:t>
            </a:r>
          </a:p>
          <a:p>
            <a:pPr lvl="1"/>
            <a:r>
              <a:rPr lang="en-CA" dirty="0"/>
              <a:t>    Sub-optimal response to a drug</a:t>
            </a:r>
          </a:p>
          <a:p>
            <a:pPr lvl="1"/>
            <a:r>
              <a:rPr lang="en-CA" dirty="0"/>
              <a:t>    Dosage too low</a:t>
            </a:r>
          </a:p>
          <a:p>
            <a:pPr lvl="1"/>
            <a:r>
              <a:rPr lang="en-CA" dirty="0"/>
              <a:t>    Adverse drug reaction</a:t>
            </a:r>
          </a:p>
          <a:p>
            <a:pPr lvl="1"/>
            <a:r>
              <a:rPr lang="en-CA" dirty="0"/>
              <a:t>    Dangerously high dose; potential overuse; abuse</a:t>
            </a:r>
          </a:p>
          <a:p>
            <a:pPr lvl="1"/>
            <a:r>
              <a:rPr lang="en-CA" dirty="0"/>
              <a:t>    Non-compliance / Adherence</a:t>
            </a:r>
          </a:p>
          <a:p>
            <a:pPr lvl="1"/>
            <a:r>
              <a:rPr lang="en-CA" dirty="0"/>
              <a:t>    Confirmed forgery or falsified </a:t>
            </a:r>
            <a:r>
              <a:rPr lang="en-CA" dirty="0" smtClean="0"/>
              <a:t>prescription</a:t>
            </a:r>
          </a:p>
          <a:p>
            <a:r>
              <a:rPr lang="en-CA" dirty="0" smtClean="0"/>
              <a:t>You can agree or not</a:t>
            </a:r>
          </a:p>
          <a:p>
            <a:r>
              <a:rPr lang="en-CA" dirty="0" smtClean="0"/>
              <a:t>If on ODB, the pharmacist is paid</a:t>
            </a:r>
          </a:p>
          <a:p>
            <a:r>
              <a:rPr lang="en-CA" dirty="0" smtClean="0"/>
              <a:t>In pain management this could apply to almost any aspect including pain control, adverse effects, forgery, abuse, etc.  </a:t>
            </a:r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09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MedsCheck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Provides “best possible medication history”</a:t>
            </a:r>
          </a:p>
          <a:p>
            <a:pPr lvl="1"/>
            <a:r>
              <a:rPr lang="en-CA" dirty="0" smtClean="0"/>
              <a:t>All prescription drugs</a:t>
            </a:r>
          </a:p>
          <a:p>
            <a:pPr lvl="1"/>
            <a:r>
              <a:rPr lang="en-CA" dirty="0" smtClean="0"/>
              <a:t>All OTC drugs</a:t>
            </a:r>
          </a:p>
          <a:p>
            <a:pPr lvl="1"/>
            <a:r>
              <a:rPr lang="en-CA" dirty="0" smtClean="0"/>
              <a:t>Any natural health products – vitamins and herbs</a:t>
            </a:r>
          </a:p>
          <a:p>
            <a:r>
              <a:rPr lang="en-CA" dirty="0" smtClean="0"/>
              <a:t>Can be customized for pain management – Talk to pharmacist</a:t>
            </a:r>
          </a:p>
          <a:p>
            <a:pPr lvl="1"/>
            <a:r>
              <a:rPr lang="en-CA" dirty="0" smtClean="0"/>
              <a:t>Analgesic history </a:t>
            </a:r>
          </a:p>
          <a:p>
            <a:pPr lvl="1"/>
            <a:r>
              <a:rPr lang="en-CA" dirty="0" smtClean="0"/>
              <a:t>BPI, ORT</a:t>
            </a:r>
          </a:p>
          <a:p>
            <a:r>
              <a:rPr lang="en-CA" dirty="0" smtClean="0"/>
              <a:t>3 chronic medications – all people of Ontario</a:t>
            </a:r>
          </a:p>
          <a:p>
            <a:r>
              <a:rPr lang="en-CA" dirty="0" smtClean="0"/>
              <a:t>Prescribe it just like anything else, include in EMR software</a:t>
            </a:r>
          </a:p>
        </p:txBody>
      </p:sp>
    </p:spTree>
    <p:extLst>
      <p:ext uri="{BB962C8B-B14F-4D97-AF65-F5344CB8AC3E}">
        <p14:creationId xmlns:p14="http://schemas.microsoft.com/office/powerpoint/2010/main" val="29417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6600" dirty="0" smtClean="0"/>
              <a:t>Narcotic Monitoring Sy</a:t>
            </a:r>
            <a:r>
              <a:rPr lang="en-CA" sz="6600" dirty="0" smtClean="0"/>
              <a:t>stem</a:t>
            </a:r>
            <a:endParaRPr lang="en-CA" sz="6600" dirty="0" smtClean="0"/>
          </a:p>
        </p:txBody>
      </p:sp>
    </p:spTree>
    <p:extLst>
      <p:ext uri="{BB962C8B-B14F-4D97-AF65-F5344CB8AC3E}">
        <p14:creationId xmlns:p14="http://schemas.microsoft.com/office/powerpoint/2010/main" val="29508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Physicians and Pharmacists in Chronic Pain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72372" y="1509529"/>
            <a:ext cx="5025216" cy="497684"/>
          </a:xfrm>
        </p:spPr>
        <p:txBody>
          <a:bodyPr>
            <a:normAutofit lnSpcReduction="10000"/>
          </a:bodyPr>
          <a:lstStyle/>
          <a:p>
            <a:pPr algn="ctr"/>
            <a:r>
              <a:rPr lang="en-CA" sz="3200" dirty="0" smtClean="0"/>
              <a:t>Physicians</a:t>
            </a:r>
            <a:endParaRPr lang="en-CA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232978" y="4216677"/>
            <a:ext cx="2704003" cy="2465477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Assess</a:t>
            </a:r>
          </a:p>
          <a:p>
            <a:r>
              <a:rPr lang="en-CA" dirty="0" smtClean="0"/>
              <a:t>Initiate</a:t>
            </a:r>
          </a:p>
          <a:p>
            <a:r>
              <a:rPr lang="en-CA" dirty="0" smtClean="0"/>
              <a:t>Educate </a:t>
            </a:r>
          </a:p>
          <a:p>
            <a:r>
              <a:rPr lang="en-CA" dirty="0" smtClean="0"/>
              <a:t>Monitor </a:t>
            </a:r>
          </a:p>
          <a:p>
            <a:r>
              <a:rPr lang="en-CA" dirty="0" smtClean="0"/>
              <a:t>Follow-up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7025609" y="1509529"/>
            <a:ext cx="2874529" cy="49768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CA" sz="3600" dirty="0" smtClean="0"/>
              <a:t>Pharmacists</a:t>
            </a:r>
            <a:endParaRPr lang="en-CA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7025610" y="4216677"/>
            <a:ext cx="2874530" cy="2031756"/>
          </a:xfrm>
        </p:spPr>
        <p:txBody>
          <a:bodyPr/>
          <a:lstStyle/>
          <a:p>
            <a:r>
              <a:rPr lang="en-CA" dirty="0" smtClean="0"/>
              <a:t>Educate</a:t>
            </a:r>
          </a:p>
          <a:p>
            <a:r>
              <a:rPr lang="en-CA" dirty="0" smtClean="0"/>
              <a:t>Point-of-contact</a:t>
            </a:r>
          </a:p>
          <a:p>
            <a:r>
              <a:rPr lang="en-CA" dirty="0" smtClean="0"/>
              <a:t>Police system</a:t>
            </a:r>
          </a:p>
          <a:p>
            <a:r>
              <a:rPr lang="en-CA" dirty="0" smtClean="0"/>
              <a:t>Monitor</a:t>
            </a:r>
          </a:p>
          <a:p>
            <a:endParaRPr lang="en-CA" dirty="0" smtClean="0"/>
          </a:p>
        </p:txBody>
      </p:sp>
      <p:pic>
        <p:nvPicPr>
          <p:cNvPr id="1026" name="Picture 2" descr="http://www.stclair.org/physicians/media/img/big_physic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78" y="2007391"/>
            <a:ext cx="2704003" cy="220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sheknows.com/articles/female-pharmaci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611" y="2007213"/>
            <a:ext cx="2874528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Good, Bad, Ugly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400" dirty="0"/>
              <a:t>Good</a:t>
            </a:r>
          </a:p>
          <a:p>
            <a:pPr lvl="1" eaLnBrk="1" hangingPunct="1"/>
            <a:r>
              <a:rPr lang="en-CA" sz="2000" dirty="0"/>
              <a:t>Help identify patients double doctoring</a:t>
            </a:r>
          </a:p>
          <a:p>
            <a:pPr lvl="1" eaLnBrk="1" hangingPunct="1"/>
            <a:r>
              <a:rPr lang="en-CA" sz="2000" dirty="0"/>
              <a:t>Identify patients that could be “problems” before they occur</a:t>
            </a:r>
          </a:p>
          <a:p>
            <a:pPr lvl="1" eaLnBrk="1" hangingPunct="1"/>
            <a:r>
              <a:rPr lang="en-CA" sz="2000" dirty="0"/>
              <a:t>Suspected risk will now lead to an answer</a:t>
            </a:r>
          </a:p>
          <a:p>
            <a:pPr eaLnBrk="1" hangingPunct="1"/>
            <a:r>
              <a:rPr lang="en-CA" sz="2400" dirty="0"/>
              <a:t>Bad</a:t>
            </a:r>
          </a:p>
          <a:p>
            <a:pPr lvl="1" eaLnBrk="1" hangingPunct="1"/>
            <a:r>
              <a:rPr lang="en-CA" sz="2000" dirty="0"/>
              <a:t>Tracking everything we do</a:t>
            </a:r>
          </a:p>
          <a:p>
            <a:pPr lvl="1" eaLnBrk="1" hangingPunct="1"/>
            <a:r>
              <a:rPr lang="en-CA" sz="2000" dirty="0"/>
              <a:t>Adds some workload for all professionals</a:t>
            </a:r>
          </a:p>
          <a:p>
            <a:pPr eaLnBrk="1" hangingPunct="1"/>
            <a:r>
              <a:rPr lang="en-CA" sz="2400" dirty="0"/>
              <a:t>Ugly</a:t>
            </a:r>
          </a:p>
          <a:p>
            <a:pPr lvl="1" eaLnBrk="1" hangingPunct="1"/>
            <a:r>
              <a:rPr lang="en-CA" sz="2000" dirty="0"/>
              <a:t>Start tracking prescribing and dispensing (“Big Brother”)</a:t>
            </a:r>
          </a:p>
          <a:p>
            <a:pPr lvl="1" eaLnBrk="1" hangingPunct="1"/>
            <a:r>
              <a:rPr lang="en-CA" sz="2000" dirty="0"/>
              <a:t>Claw-backs for non-compliance</a:t>
            </a:r>
          </a:p>
          <a:p>
            <a:pPr lvl="1"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59509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Writing a Prescription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z="2400" dirty="0"/>
              <a:t>Any benzodiazepine, controlled drug, opioid or tramadol</a:t>
            </a:r>
          </a:p>
          <a:p>
            <a:pPr eaLnBrk="1" hangingPunct="1"/>
            <a:r>
              <a:rPr lang="en-CA" sz="2400" dirty="0"/>
              <a:t>Record one of 16 forms of ID on the prescription</a:t>
            </a:r>
          </a:p>
          <a:p>
            <a:pPr lvl="1" eaLnBrk="1" hangingPunct="1"/>
            <a:r>
              <a:rPr lang="en-CA" sz="2000" dirty="0"/>
              <a:t>Recommend health card only</a:t>
            </a:r>
          </a:p>
          <a:p>
            <a:pPr lvl="1" eaLnBrk="1" hangingPunct="1"/>
            <a:r>
              <a:rPr lang="en-CA" sz="2000" dirty="0"/>
              <a:t>Federal versus provincial databases</a:t>
            </a:r>
          </a:p>
          <a:p>
            <a:pPr lvl="1" eaLnBrk="1" hangingPunct="1"/>
            <a:r>
              <a:rPr lang="en-CA" sz="2000" dirty="0"/>
              <a:t>Passport at one office, health card at another</a:t>
            </a:r>
          </a:p>
          <a:p>
            <a:pPr eaLnBrk="1" hangingPunct="1"/>
            <a:r>
              <a:rPr lang="en-CA" sz="2400" dirty="0"/>
              <a:t>CPSO number is crucial</a:t>
            </a:r>
          </a:p>
          <a:p>
            <a:pPr lvl="1" eaLnBrk="1" hangingPunct="1"/>
            <a:r>
              <a:rPr lang="en-CA" sz="2000" dirty="0"/>
              <a:t>We may know it but we can’t add it for you</a:t>
            </a:r>
          </a:p>
          <a:p>
            <a:pPr lvl="1" eaLnBrk="1" hangingPunct="1"/>
            <a:r>
              <a:rPr lang="en-CA" sz="2000" dirty="0"/>
              <a:t>Encourage it for all scripts</a:t>
            </a:r>
          </a:p>
          <a:p>
            <a:pPr lvl="1" eaLnBrk="1" hangingPunct="1"/>
            <a:r>
              <a:rPr lang="en-CA" sz="2000" dirty="0"/>
              <a:t>Reduce phone calls (especially walk-ins, ER, or multi-physician practices)</a:t>
            </a:r>
          </a:p>
          <a:p>
            <a:pPr lvl="1"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878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Prescription at the Pharmacy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Patient/3</a:t>
            </a:r>
            <a:r>
              <a:rPr lang="en-CA" baseline="30000" smtClean="0"/>
              <a:t>rd</a:t>
            </a:r>
            <a:r>
              <a:rPr lang="en-CA" smtClean="0"/>
              <a:t> party drops off prescription</a:t>
            </a:r>
          </a:p>
          <a:p>
            <a:pPr eaLnBrk="1" hangingPunct="1"/>
            <a:r>
              <a:rPr lang="en-CA" smtClean="0"/>
              <a:t>Based on current legislation</a:t>
            </a:r>
          </a:p>
          <a:p>
            <a:pPr lvl="1" eaLnBrk="1" hangingPunct="1"/>
            <a:r>
              <a:rPr lang="en-CA" smtClean="0"/>
              <a:t>Pharmacist must check that the ID number is on the script (health card number)</a:t>
            </a:r>
          </a:p>
          <a:p>
            <a:pPr lvl="1" eaLnBrk="1" hangingPunct="1"/>
            <a:r>
              <a:rPr lang="en-CA" smtClean="0"/>
              <a:t>Verify prescribers CPSO number is on the script</a:t>
            </a:r>
          </a:p>
          <a:p>
            <a:pPr eaLnBrk="1" hangingPunct="1"/>
            <a:r>
              <a:rPr lang="en-CA" smtClean="0"/>
              <a:t>We do NOT HAVE to check the patient’s ID</a:t>
            </a:r>
          </a:p>
          <a:p>
            <a:pPr lvl="1" eaLnBrk="1" hangingPunct="1"/>
            <a:r>
              <a:rPr lang="en-CA" smtClean="0"/>
              <a:t>Know the patient it is ok</a:t>
            </a:r>
          </a:p>
          <a:p>
            <a:pPr eaLnBrk="1" hangingPunct="1"/>
            <a:r>
              <a:rPr lang="en-CA" smtClean="0"/>
              <a:t>We CAN ask to see the ID from the patient to confirm identity</a:t>
            </a:r>
          </a:p>
        </p:txBody>
      </p:sp>
    </p:spTree>
    <p:extLst>
      <p:ext uri="{BB962C8B-B14F-4D97-AF65-F5344CB8AC3E}">
        <p14:creationId xmlns:p14="http://schemas.microsoft.com/office/powerpoint/2010/main" val="11481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Third Party Pick-up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Trying to prevent one patient getting a prescription and an unauthorized person picking it up</a:t>
            </a:r>
          </a:p>
          <a:p>
            <a:pPr eaLnBrk="1" hangingPunct="1"/>
            <a:r>
              <a:rPr lang="en-CA" smtClean="0"/>
              <a:t>We collect the ID information and address of any person that picks up the medication that is not the patient</a:t>
            </a:r>
          </a:p>
          <a:p>
            <a:pPr eaLnBrk="1" hangingPunct="1"/>
            <a:r>
              <a:rPr lang="en-CA" smtClean="0"/>
              <a:t>This is stored with the patient script and is subject to audit</a:t>
            </a:r>
          </a:p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205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992313" y="263683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smtClean="0"/>
              <a:t>What is Happening with the Data?</a:t>
            </a:r>
          </a:p>
        </p:txBody>
      </p:sp>
    </p:spTree>
    <p:extLst>
      <p:ext uri="{BB962C8B-B14F-4D97-AF65-F5344CB8AC3E}">
        <p14:creationId xmlns:p14="http://schemas.microsoft.com/office/powerpoint/2010/main" val="4282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NMS Data – Oct 31, 2013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3,600+ pharmacies in Ontario are submitting dispensing data about monitored drugs to the NMS. As of </a:t>
            </a:r>
          </a:p>
          <a:p>
            <a:r>
              <a:rPr lang="en-US" dirty="0"/>
              <a:t>October 31, </a:t>
            </a:r>
            <a:r>
              <a:rPr lang="en-US" dirty="0" smtClean="0"/>
              <a:t>2013 , </a:t>
            </a:r>
            <a:r>
              <a:rPr lang="en-US" dirty="0"/>
              <a:t>the NMS has received:</a:t>
            </a:r>
          </a:p>
          <a:p>
            <a:r>
              <a:rPr lang="en-US" dirty="0" smtClean="0"/>
              <a:t>About 39.9M submissions</a:t>
            </a:r>
            <a:endParaRPr lang="en-US" dirty="0"/>
          </a:p>
          <a:p>
            <a:r>
              <a:rPr lang="en-US" dirty="0" smtClean="0"/>
              <a:t>Submissions </a:t>
            </a:r>
            <a:r>
              <a:rPr lang="en-US" dirty="0"/>
              <a:t>for </a:t>
            </a:r>
            <a:r>
              <a:rPr lang="en-US" dirty="0" smtClean="0"/>
              <a:t>over 3.2M different </a:t>
            </a:r>
            <a:r>
              <a:rPr lang="en-US" dirty="0"/>
              <a:t>patients</a:t>
            </a:r>
          </a:p>
          <a:p>
            <a:r>
              <a:rPr lang="en-US" dirty="0" smtClean="0"/>
              <a:t>Submissions </a:t>
            </a:r>
            <a:r>
              <a:rPr lang="en-US" dirty="0"/>
              <a:t>attributed to </a:t>
            </a:r>
            <a:r>
              <a:rPr lang="en-US" dirty="0" smtClean="0"/>
              <a:t>over 54,000 different </a:t>
            </a:r>
            <a:r>
              <a:rPr lang="en-US" dirty="0"/>
              <a:t>prescribers</a:t>
            </a:r>
          </a:p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67878" y="6064244"/>
            <a:ext cx="11738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http://cpso.on.ca/getattachment/CATs/CPSO-Members/Related-Links-Methadone-Program/Narcotics-Monitoring-System-Ontario.pdf.aspx</a:t>
            </a:r>
          </a:p>
        </p:txBody>
      </p:sp>
    </p:spTree>
    <p:extLst>
      <p:ext uri="{BB962C8B-B14F-4D97-AF65-F5344CB8AC3E}">
        <p14:creationId xmlns:p14="http://schemas.microsoft.com/office/powerpoint/2010/main" val="40789717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Methadone Jan 2011-Feb 2013</a:t>
            </a:r>
            <a:endParaRPr lang="en-CA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1860"/>
            <a:ext cx="9766572" cy="4735475"/>
          </a:xfrm>
        </p:spPr>
      </p:pic>
      <p:sp>
        <p:nvSpPr>
          <p:cNvPr id="5" name="Rectangle 4"/>
          <p:cNvSpPr/>
          <p:nvPr/>
        </p:nvSpPr>
        <p:spPr>
          <a:xfrm>
            <a:off x="358150" y="6167335"/>
            <a:ext cx="11738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http://cpso.on.ca/getattachment/CATs/CPSO-Members/Related-Links-Methadone-Program/Narcotics-Monitoring-System-Ontario.pdf.aspx</a:t>
            </a:r>
          </a:p>
        </p:txBody>
      </p:sp>
    </p:spTree>
    <p:extLst>
      <p:ext uri="{BB962C8B-B14F-4D97-AF65-F5344CB8AC3E}">
        <p14:creationId xmlns:p14="http://schemas.microsoft.com/office/powerpoint/2010/main" val="19059062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Oxycodone – Jan 2011 to Feb 2013</a:t>
            </a:r>
            <a:endParaRPr lang="en-CA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4" y="1578085"/>
            <a:ext cx="10048673" cy="4379529"/>
          </a:xfrm>
        </p:spPr>
      </p:pic>
      <p:sp>
        <p:nvSpPr>
          <p:cNvPr id="5" name="Rectangle 4"/>
          <p:cNvSpPr/>
          <p:nvPr/>
        </p:nvSpPr>
        <p:spPr>
          <a:xfrm>
            <a:off x="358150" y="6167335"/>
            <a:ext cx="11738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http://cpso.on.ca/getattachment/CATs/CPSO-Members/Related-Links-Methadone-Program/Narcotics-Monitoring-System-Ontario.pdf.aspx</a:t>
            </a:r>
          </a:p>
        </p:txBody>
      </p:sp>
    </p:spTree>
    <p:extLst>
      <p:ext uri="{BB962C8B-B14F-4D97-AF65-F5344CB8AC3E}">
        <p14:creationId xmlns:p14="http://schemas.microsoft.com/office/powerpoint/2010/main" val="11886310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Benzodiazepine April 2012 to March 2013</a:t>
            </a:r>
            <a:endParaRPr lang="en-CA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9" y="1865786"/>
            <a:ext cx="10528717" cy="3737346"/>
          </a:xfrm>
        </p:spPr>
      </p:pic>
      <p:sp>
        <p:nvSpPr>
          <p:cNvPr id="5" name="Rectangle 4"/>
          <p:cNvSpPr/>
          <p:nvPr/>
        </p:nvSpPr>
        <p:spPr>
          <a:xfrm>
            <a:off x="358150" y="6167335"/>
            <a:ext cx="11738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http://cpso.on.ca/getattachment/CATs/CPSO-Members/Related-Links-Methadone-Program/Narcotics-Monitoring-System-Ontario.pdf.aspx</a:t>
            </a:r>
          </a:p>
        </p:txBody>
      </p:sp>
    </p:spTree>
    <p:extLst>
      <p:ext uri="{BB962C8B-B14F-4D97-AF65-F5344CB8AC3E}">
        <p14:creationId xmlns:p14="http://schemas.microsoft.com/office/powerpoint/2010/main" val="1859041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Watchful Dose Calculations</a:t>
            </a:r>
            <a:endParaRPr lang="en-CA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039" y="1573955"/>
            <a:ext cx="9813131" cy="4245557"/>
          </a:xfrm>
        </p:spPr>
      </p:pic>
      <p:sp>
        <p:nvSpPr>
          <p:cNvPr id="5" name="Rectangle 4"/>
          <p:cNvSpPr/>
          <p:nvPr/>
        </p:nvSpPr>
        <p:spPr>
          <a:xfrm>
            <a:off x="358150" y="6167335"/>
            <a:ext cx="11738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http://cpso.on.ca/getattachment/CATs/CPSO-Members/Related-Links-Methadone-Program/Narcotics-Monitoring-System-Ontario.pdf.aspx</a:t>
            </a:r>
          </a:p>
        </p:txBody>
      </p:sp>
    </p:spTree>
    <p:extLst>
      <p:ext uri="{BB962C8B-B14F-4D97-AF65-F5344CB8AC3E}">
        <p14:creationId xmlns:p14="http://schemas.microsoft.com/office/powerpoint/2010/main" val="180712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Collaboration in Pain Management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Interprofessional collaboration is recommended </a:t>
            </a:r>
          </a:p>
          <a:p>
            <a:r>
              <a:rPr lang="en-CA" dirty="0" smtClean="0"/>
              <a:t>Each profession brings a different skill </a:t>
            </a:r>
          </a:p>
          <a:p>
            <a:r>
              <a:rPr lang="en-CA" dirty="0" smtClean="0"/>
              <a:t>Pain management is “unique”</a:t>
            </a:r>
          </a:p>
          <a:p>
            <a:pPr lvl="1"/>
            <a:r>
              <a:rPr lang="en-CA" dirty="0" smtClean="0"/>
              <a:t>Challenge to control – 30% reduction target</a:t>
            </a:r>
          </a:p>
          <a:p>
            <a:pPr lvl="1"/>
            <a:r>
              <a:rPr lang="en-CA" dirty="0" smtClean="0"/>
              <a:t>Poor control for many patients</a:t>
            </a:r>
          </a:p>
          <a:p>
            <a:pPr lvl="1"/>
            <a:r>
              <a:rPr lang="en-CA" dirty="0" smtClean="0"/>
              <a:t>Diversion of truth may “benefit” patient – Abuse &amp; aberrant behaviours</a:t>
            </a:r>
          </a:p>
          <a:p>
            <a:pPr lvl="1"/>
            <a:r>
              <a:rPr lang="en-CA" dirty="0" smtClean="0"/>
              <a:t>“fool some of the people some of the time…”</a:t>
            </a:r>
          </a:p>
          <a:p>
            <a:r>
              <a:rPr lang="en-CA" dirty="0" smtClean="0"/>
              <a:t>Pain is a condition where the information from one professional can have such a DRAMATIC effect on treatment</a:t>
            </a:r>
          </a:p>
        </p:txBody>
      </p:sp>
    </p:spTree>
    <p:extLst>
      <p:ext uri="{BB962C8B-B14F-4D97-AF65-F5344CB8AC3E}">
        <p14:creationId xmlns:p14="http://schemas.microsoft.com/office/powerpoint/2010/main" val="73966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Actions Taken to Date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Communications to pharmacies regarding the </a:t>
            </a:r>
            <a:r>
              <a:rPr lang="en-US" dirty="0" smtClean="0"/>
              <a:t>requirement </a:t>
            </a:r>
            <a:r>
              <a:rPr lang="en-US" dirty="0"/>
              <a:t>and importance of </a:t>
            </a:r>
            <a:r>
              <a:rPr lang="en-US" dirty="0" smtClean="0"/>
              <a:t>proper </a:t>
            </a:r>
            <a:r>
              <a:rPr lang="en-US" dirty="0"/>
              <a:t>NMS </a:t>
            </a:r>
            <a:r>
              <a:rPr lang="en-US" dirty="0" smtClean="0"/>
              <a:t>submissions (submissions </a:t>
            </a:r>
            <a:r>
              <a:rPr lang="en-US" dirty="0"/>
              <a:t>with improper </a:t>
            </a:r>
            <a:r>
              <a:rPr lang="en-US" dirty="0" smtClean="0"/>
              <a:t>prescriber </a:t>
            </a:r>
            <a:r>
              <a:rPr lang="en-US" dirty="0"/>
              <a:t>ID’s have decreased </a:t>
            </a:r>
            <a:r>
              <a:rPr lang="en-US" dirty="0" smtClean="0"/>
              <a:t>from about </a:t>
            </a:r>
            <a:r>
              <a:rPr lang="en-US" dirty="0"/>
              <a:t>3.7% to about 0.4%)</a:t>
            </a:r>
          </a:p>
          <a:p>
            <a:r>
              <a:rPr lang="en-US" dirty="0" smtClean="0"/>
              <a:t>Sharing </a:t>
            </a:r>
            <a:r>
              <a:rPr lang="en-US" dirty="0"/>
              <a:t>some information relevant to specific </a:t>
            </a:r>
            <a:r>
              <a:rPr lang="en-US" dirty="0" smtClean="0"/>
              <a:t>regulatory </a:t>
            </a:r>
            <a:r>
              <a:rPr lang="en-US" dirty="0"/>
              <a:t>colleges (e.g., College of Nurses of Ontario </a:t>
            </a:r>
            <a:r>
              <a:rPr lang="en-US" dirty="0" smtClean="0"/>
              <a:t>and Ontario </a:t>
            </a:r>
            <a:r>
              <a:rPr lang="en-US" dirty="0"/>
              <a:t>College of Pharmacists)</a:t>
            </a:r>
          </a:p>
          <a:p>
            <a:r>
              <a:rPr lang="en-US" dirty="0" smtClean="0"/>
              <a:t>A </a:t>
            </a:r>
            <a:r>
              <a:rPr lang="en-US" dirty="0"/>
              <a:t>small number (9) of patient referrals to the </a:t>
            </a:r>
            <a:r>
              <a:rPr lang="en-US" dirty="0" smtClean="0"/>
              <a:t>Ontario </a:t>
            </a:r>
            <a:r>
              <a:rPr lang="en-US" dirty="0"/>
              <a:t>Provincial Police </a:t>
            </a:r>
            <a:r>
              <a:rPr lang="en-US" dirty="0" smtClean="0"/>
              <a:t>for </a:t>
            </a:r>
            <a:r>
              <a:rPr lang="en-US" dirty="0"/>
              <a:t>possible investigation</a:t>
            </a:r>
          </a:p>
          <a:p>
            <a:r>
              <a:rPr lang="en-US" dirty="0" smtClean="0"/>
              <a:t>Ministry </a:t>
            </a:r>
            <a:r>
              <a:rPr lang="en-US" dirty="0"/>
              <a:t>inspections at specific </a:t>
            </a:r>
            <a:r>
              <a:rPr lang="en-US" dirty="0" smtClean="0"/>
              <a:t>pharmacies</a:t>
            </a:r>
            <a:endParaRPr lang="en-US" dirty="0"/>
          </a:p>
          <a:p>
            <a:r>
              <a:rPr lang="en-US" dirty="0"/>
              <a:t>Narcotics Monitoring Working Group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58150" y="6167335"/>
            <a:ext cx="11738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http://cpso.on.ca/getattachment/CATs/CPSO-Members/Related-Links-Methadone-Program/Narcotics-Monitoring-System-Ontario.pdf.aspx</a:t>
            </a:r>
          </a:p>
        </p:txBody>
      </p:sp>
    </p:spTree>
    <p:extLst>
      <p:ext uri="{BB962C8B-B14F-4D97-AF65-F5344CB8AC3E}">
        <p14:creationId xmlns:p14="http://schemas.microsoft.com/office/powerpoint/2010/main" val="32941796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Things you can do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Days </a:t>
            </a:r>
            <a:r>
              <a:rPr lang="en-CA" dirty="0"/>
              <a:t>supply is a good idea for PRN meds - Tracked</a:t>
            </a:r>
          </a:p>
          <a:p>
            <a:pPr eaLnBrk="1" hangingPunct="1"/>
            <a:r>
              <a:rPr lang="en-US" dirty="0" smtClean="0"/>
              <a:t>Document but don’t panic</a:t>
            </a:r>
          </a:p>
          <a:p>
            <a:pPr lvl="1"/>
            <a:r>
              <a:rPr lang="en-US" dirty="0" smtClean="0"/>
              <a:t>Patients above watchful dose</a:t>
            </a:r>
          </a:p>
          <a:p>
            <a:pPr lvl="1"/>
            <a:r>
              <a:rPr lang="en-US" dirty="0" smtClean="0"/>
              <a:t>Many pain patients</a:t>
            </a:r>
          </a:p>
          <a:p>
            <a:r>
              <a:rPr lang="en-US" dirty="0" smtClean="0"/>
              <a:t>Policy in place to deal with pharmacy calls associated with NMS</a:t>
            </a:r>
          </a:p>
          <a:p>
            <a:r>
              <a:rPr lang="en-US" dirty="0" smtClean="0"/>
              <a:t>Consider writing th</a:t>
            </a:r>
            <a:r>
              <a:rPr lang="en-US" dirty="0" smtClean="0"/>
              <a:t>e pharmacy name on the prescription</a:t>
            </a:r>
          </a:p>
          <a:p>
            <a:r>
              <a:rPr lang="en-US" dirty="0" smtClean="0"/>
              <a:t>Let local pharmacists know </a:t>
            </a:r>
            <a:r>
              <a:rPr lang="en-US" dirty="0" smtClean="0"/>
              <a:t>how you want to be communicated to regarding any potential issue</a:t>
            </a:r>
          </a:p>
          <a:p>
            <a:pPr lvl="1"/>
            <a:r>
              <a:rPr lang="en-US" dirty="0" smtClean="0"/>
              <a:t>We have to watch out for each other and protect our patients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249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Methods to improve communication will help</a:t>
            </a:r>
          </a:p>
          <a:p>
            <a:r>
              <a:rPr lang="en-CA" dirty="0" smtClean="0"/>
              <a:t>Many prescription mistakes are easy to correct</a:t>
            </a:r>
          </a:p>
          <a:p>
            <a:pPr lvl="1"/>
            <a:r>
              <a:rPr lang="en-CA" dirty="0" smtClean="0"/>
              <a:t>Take a couple of extra minutes to write opioid script</a:t>
            </a:r>
          </a:p>
          <a:p>
            <a:r>
              <a:rPr lang="en-CA" dirty="0" smtClean="0"/>
              <a:t>Pharmacist expanded scope will be seen increasingly in primary care</a:t>
            </a:r>
          </a:p>
          <a:p>
            <a:r>
              <a:rPr lang="en-CA" dirty="0" smtClean="0"/>
              <a:t>We can work together to enhance patient care in pain management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410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you, Questions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540" y="1825625"/>
            <a:ext cx="6908260" cy="4351338"/>
          </a:xfrm>
        </p:spPr>
        <p:txBody>
          <a:bodyPr/>
          <a:lstStyle/>
          <a:p>
            <a:r>
              <a:rPr lang="en-CA" sz="4000" dirty="0" smtClean="0">
                <a:hlinkClick r:id="rId2"/>
              </a:rPr>
              <a:t>boivin.mike@gmail.com</a:t>
            </a:r>
            <a:endParaRPr lang="en-CA" sz="4000" dirty="0" smtClean="0"/>
          </a:p>
          <a:p>
            <a:r>
              <a:rPr lang="en-CA" sz="4000" dirty="0" smtClean="0"/>
              <a:t>@</a:t>
            </a:r>
            <a:r>
              <a:rPr lang="en-CA" sz="4000" dirty="0" err="1" smtClean="0"/>
              <a:t>commpharm</a:t>
            </a:r>
            <a:endParaRPr lang="en-CA" sz="4000" dirty="0" smtClean="0"/>
          </a:p>
          <a:p>
            <a:endParaRPr lang="en-CA" dirty="0"/>
          </a:p>
        </p:txBody>
      </p:sp>
      <p:pic>
        <p:nvPicPr>
          <p:cNvPr id="5122" name="Picture 2" descr="http://www.projectappleseed.org/questionmarkt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1" y="182562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7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4532" y="3548270"/>
            <a:ext cx="9144000" cy="2557248"/>
          </a:xfrm>
        </p:spPr>
        <p:txBody>
          <a:bodyPr>
            <a:normAutofit/>
          </a:bodyPr>
          <a:lstStyle/>
          <a:p>
            <a:r>
              <a:rPr lang="en-CA" sz="6600" dirty="0" smtClean="0"/>
              <a:t>What Happens After you </a:t>
            </a:r>
            <a:br>
              <a:rPr lang="en-CA" sz="6600" dirty="0" smtClean="0"/>
            </a:br>
            <a:r>
              <a:rPr lang="en-CA" sz="6600" dirty="0" smtClean="0"/>
              <a:t>Write the Prescription</a:t>
            </a:r>
            <a:endParaRPr lang="en-CA" sz="6600" dirty="0"/>
          </a:p>
        </p:txBody>
      </p:sp>
    </p:spTree>
    <p:extLst>
      <p:ext uri="{BB962C8B-B14F-4D97-AF65-F5344CB8AC3E}">
        <p14:creationId xmlns:p14="http://schemas.microsoft.com/office/powerpoint/2010/main" val="25564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Opioid Prescription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527674" y="1828799"/>
            <a:ext cx="5826125" cy="4348163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Prescription received</a:t>
            </a:r>
          </a:p>
          <a:p>
            <a:r>
              <a:rPr lang="en-CA" dirty="0" smtClean="0"/>
              <a:t>Check ID (varies)</a:t>
            </a:r>
          </a:p>
          <a:p>
            <a:r>
              <a:rPr lang="en-CA" dirty="0" smtClean="0"/>
              <a:t>Familiar patient and physician?</a:t>
            </a:r>
          </a:p>
          <a:p>
            <a:pPr lvl="1"/>
            <a:r>
              <a:rPr lang="en-CA" dirty="0"/>
              <a:t>“red flags</a:t>
            </a:r>
            <a:r>
              <a:rPr lang="en-CA" dirty="0" smtClean="0"/>
              <a:t>”</a:t>
            </a:r>
          </a:p>
          <a:p>
            <a:r>
              <a:rPr lang="en-CA" dirty="0" smtClean="0"/>
              <a:t>Entered dispensing software</a:t>
            </a:r>
          </a:p>
          <a:p>
            <a:pPr lvl="1"/>
            <a:r>
              <a:rPr lang="en-CA" dirty="0" smtClean="0"/>
              <a:t>Insurance and NMS</a:t>
            </a:r>
          </a:p>
          <a:p>
            <a:pPr lvl="1"/>
            <a:r>
              <a:rPr lang="en-CA" dirty="0" smtClean="0"/>
              <a:t>Any warnings?</a:t>
            </a:r>
          </a:p>
          <a:p>
            <a:r>
              <a:rPr lang="en-CA" dirty="0" smtClean="0"/>
              <a:t>Fill the script – Double counted</a:t>
            </a:r>
          </a:p>
          <a:p>
            <a:r>
              <a:rPr lang="en-CA" dirty="0" smtClean="0"/>
              <a:t>Check – Education and counselling</a:t>
            </a:r>
          </a:p>
          <a:p>
            <a:r>
              <a:rPr lang="en-CA" dirty="0" smtClean="0"/>
              <a:t>Give to patient</a:t>
            </a:r>
          </a:p>
          <a:p>
            <a:endParaRPr lang="en-CA" dirty="0"/>
          </a:p>
        </p:txBody>
      </p:sp>
      <p:pic>
        <p:nvPicPr>
          <p:cNvPr id="2050" name="Picture 2" descr="http://beta.images.theglobeandmail.com/a0f/incoming/article809834.ece/ALTERNATES/w620/webpharmacies15nw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8"/>
          <a:stretch/>
        </p:blipFill>
        <p:spPr bwMode="auto">
          <a:xfrm>
            <a:off x="838200" y="1825625"/>
            <a:ext cx="4689475" cy="33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if my Gut or Information tells me there IS an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How should I address it?</a:t>
            </a:r>
          </a:p>
          <a:p>
            <a:pPr lvl="1"/>
            <a:r>
              <a:rPr lang="en-CA" dirty="0" smtClean="0"/>
              <a:t>Is it worth the effort?</a:t>
            </a:r>
          </a:p>
          <a:p>
            <a:r>
              <a:rPr lang="en-CA" dirty="0" smtClean="0"/>
              <a:t>What will the prescriber think?</a:t>
            </a:r>
          </a:p>
          <a:p>
            <a:r>
              <a:rPr lang="en-CA" dirty="0" smtClean="0"/>
              <a:t>What will the patient think? </a:t>
            </a:r>
          </a:p>
          <a:p>
            <a:pPr lvl="1"/>
            <a:r>
              <a:rPr lang="en-CA" dirty="0" smtClean="0"/>
              <a:t>What if I am off the mark?</a:t>
            </a:r>
          </a:p>
          <a:p>
            <a:r>
              <a:rPr lang="en-CA" dirty="0" smtClean="0"/>
              <a:t>Is there significant proof?</a:t>
            </a:r>
          </a:p>
          <a:p>
            <a:endParaRPr lang="en-CA" dirty="0"/>
          </a:p>
          <a:p>
            <a:r>
              <a:rPr lang="en-CA" sz="3600" dirty="0" smtClean="0"/>
              <a:t>Am I going to look stupid?</a:t>
            </a:r>
          </a:p>
        </p:txBody>
      </p:sp>
      <p:pic>
        <p:nvPicPr>
          <p:cNvPr id="4" name="Picture 2" descr="http://duanealley.com/latest_news/wp-content/uploads/2012/04/cusotmers-waiting-in-l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054" y="1690688"/>
            <a:ext cx="42767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Pharmacist have Unique Perspective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contact with patient</a:t>
            </a:r>
          </a:p>
          <a:p>
            <a:pPr lvl="1"/>
            <a:r>
              <a:rPr lang="en-CA" dirty="0" smtClean="0"/>
              <a:t>Daily, biweekly, weekly prescriptions</a:t>
            </a:r>
          </a:p>
          <a:p>
            <a:r>
              <a:rPr lang="en-CA" dirty="0" smtClean="0"/>
              <a:t>Highly accessible</a:t>
            </a:r>
          </a:p>
          <a:p>
            <a:pPr lvl="1"/>
            <a:r>
              <a:rPr lang="en-CA" dirty="0" smtClean="0"/>
              <a:t>Many questions – adverse effects</a:t>
            </a:r>
          </a:p>
          <a:p>
            <a:r>
              <a:rPr lang="en-CA" dirty="0" smtClean="0"/>
              <a:t>Suspicious by nature with opioids</a:t>
            </a:r>
          </a:p>
          <a:p>
            <a:pPr lvl="1"/>
            <a:r>
              <a:rPr lang="en-CA" dirty="0" smtClean="0"/>
              <a:t>Fraudulent prescription</a:t>
            </a:r>
          </a:p>
          <a:p>
            <a:r>
              <a:rPr lang="en-CA" dirty="0" smtClean="0"/>
              <a:t>Pharmacy staff “eyes and ears”</a:t>
            </a:r>
          </a:p>
          <a:p>
            <a:pPr lvl="1"/>
            <a:r>
              <a:rPr lang="en-CA" dirty="0" smtClean="0"/>
              <a:t>Can see patient behaviours regularly</a:t>
            </a:r>
          </a:p>
          <a:p>
            <a:endParaRPr lang="en-CA" dirty="0"/>
          </a:p>
        </p:txBody>
      </p:sp>
      <p:pic>
        <p:nvPicPr>
          <p:cNvPr id="1026" name="Picture 2" descr="http://www.cfah.org/images/022613pharmacistsBP-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353" y="2117455"/>
            <a:ext cx="4659447" cy="310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8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830</TotalTime>
  <Words>2616</Words>
  <Application>Microsoft Office PowerPoint</Application>
  <PresentationFormat>Widescreen</PresentationFormat>
  <Paragraphs>436</Paragraphs>
  <Slides>53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Corbel</vt:lpstr>
      <vt:lpstr>Depth</vt:lpstr>
      <vt:lpstr>Working Together</vt:lpstr>
      <vt:lpstr>Learning Objectives</vt:lpstr>
      <vt:lpstr>Disclosures</vt:lpstr>
      <vt:lpstr>Physicians and Pharmacists in Chronic Pain</vt:lpstr>
      <vt:lpstr>Collaboration in Pain Management </vt:lpstr>
      <vt:lpstr>What Happens After you  Write the Prescription</vt:lpstr>
      <vt:lpstr>Your Opioid Prescription</vt:lpstr>
      <vt:lpstr>What if my Gut or Information tells me there IS an Issue</vt:lpstr>
      <vt:lpstr>Pharmacist have Unique Perspective</vt:lpstr>
      <vt:lpstr>Communication </vt:lpstr>
      <vt:lpstr>Improving Communication –  Start to Finish</vt:lpstr>
      <vt:lpstr>Before Writing a Prescription</vt:lpstr>
      <vt:lpstr>Know the Opioid Regulations</vt:lpstr>
      <vt:lpstr>Meet John Smith</vt:lpstr>
      <vt:lpstr>How Many Errors can you Find?</vt:lpstr>
      <vt:lpstr>Basics – Opioid Prescriptions</vt:lpstr>
      <vt:lpstr>Prescription is a Great Method of Communication to Pharmacists</vt:lpstr>
      <vt:lpstr>Meet Judy Smith</vt:lpstr>
      <vt:lpstr>Prescription Written</vt:lpstr>
      <vt:lpstr>Dosage change</vt:lpstr>
      <vt:lpstr>Meet Joanne Smith</vt:lpstr>
      <vt:lpstr>Part-fills and Transfers</vt:lpstr>
      <vt:lpstr>Part-Fill</vt:lpstr>
      <vt:lpstr>Part-Fills</vt:lpstr>
      <vt:lpstr>Rewrote Prescription</vt:lpstr>
      <vt:lpstr>Meet James Smith</vt:lpstr>
      <vt:lpstr>Allergy and Drug Interactions</vt:lpstr>
      <vt:lpstr>Indications, Pharmacist Services</vt:lpstr>
      <vt:lpstr>Verbal Prescriptions</vt:lpstr>
      <vt:lpstr>Fax Prescriptions for Opioids</vt:lpstr>
      <vt:lpstr>Communication  Preferences</vt:lpstr>
      <vt:lpstr>Communication Questions</vt:lpstr>
      <vt:lpstr>Let us Know and Make it Easy</vt:lpstr>
      <vt:lpstr>Pharmacist  Expanded Scope</vt:lpstr>
      <vt:lpstr>Pharmacist Refills</vt:lpstr>
      <vt:lpstr>Pharmacist Adaptation</vt:lpstr>
      <vt:lpstr>Pharmacist Opinion</vt:lpstr>
      <vt:lpstr>MedsCheck</vt:lpstr>
      <vt:lpstr>Narcotic Monitoring System</vt:lpstr>
      <vt:lpstr>Good, Bad, Ugly</vt:lpstr>
      <vt:lpstr>Writing a Prescription</vt:lpstr>
      <vt:lpstr>Prescription at the Pharmacy</vt:lpstr>
      <vt:lpstr>Third Party Pick-up</vt:lpstr>
      <vt:lpstr>What is Happening with the Data?</vt:lpstr>
      <vt:lpstr>NMS Data – Oct 31, 2013</vt:lpstr>
      <vt:lpstr>Methadone Jan 2011-Feb 2013</vt:lpstr>
      <vt:lpstr>Oxycodone – Jan 2011 to Feb 2013</vt:lpstr>
      <vt:lpstr>Benzodiazepine April 2012 to March 2013</vt:lpstr>
      <vt:lpstr>Watchful Dose Calculations</vt:lpstr>
      <vt:lpstr>Actions Taken to Date</vt:lpstr>
      <vt:lpstr>Things you can do</vt:lpstr>
      <vt:lpstr>Key Points</vt:lpstr>
      <vt:lpstr>Thank you,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Together</dc:title>
  <dc:creator>mike@commpharm.com</dc:creator>
  <cp:lastModifiedBy>Mike Boivin</cp:lastModifiedBy>
  <cp:revision>63</cp:revision>
  <dcterms:created xsi:type="dcterms:W3CDTF">2013-06-15T23:56:48Z</dcterms:created>
  <dcterms:modified xsi:type="dcterms:W3CDTF">2014-02-04T14:31:27Z</dcterms:modified>
</cp:coreProperties>
</file>